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15"/>
  </p:handoutMasterIdLst>
  <p:sldIdLst>
    <p:sldId id="289" r:id="rId5"/>
    <p:sldId id="290" r:id="rId6"/>
    <p:sldId id="302" r:id="rId7"/>
    <p:sldId id="301" r:id="rId8"/>
    <p:sldId id="293" r:id="rId9"/>
    <p:sldId id="294" r:id="rId10"/>
    <p:sldId id="303" r:id="rId11"/>
    <p:sldId id="300" r:id="rId12"/>
    <p:sldId id="297" r:id="rId13"/>
    <p:sldId id="2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576" userDrawn="1">
          <p15:clr>
            <a:srgbClr val="A4A3A4"/>
          </p15:clr>
        </p15:guide>
        <p15:guide id="8" orient="horz" pos="3744" userDrawn="1">
          <p15:clr>
            <a:srgbClr val="A4A3A4"/>
          </p15:clr>
        </p15:guide>
        <p15:guide id="9"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3725" autoAdjust="0"/>
  </p:normalViewPr>
  <p:slideViewPr>
    <p:cSldViewPr snapToGrid="0" showGuides="1">
      <p:cViewPr varScale="1">
        <p:scale>
          <a:sx n="114" d="100"/>
          <a:sy n="114" d="100"/>
        </p:scale>
        <p:origin x="186" y="102"/>
      </p:cViewPr>
      <p:guideLst>
        <p:guide orient="horz" pos="1344"/>
        <p:guide pos="576"/>
        <p:guide orient="horz" pos="3744"/>
        <p:guide pos="3840"/>
      </p:guideLst>
    </p:cSldViewPr>
  </p:slideViewPr>
  <p:outlineViewPr>
    <p:cViewPr>
      <p:scale>
        <a:sx n="33" d="100"/>
        <a:sy n="33" d="100"/>
      </p:scale>
      <p:origin x="0" y="-5938"/>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94" d="100"/>
          <a:sy n="94" d="100"/>
        </p:scale>
        <p:origin x="299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5DC31D-6BBA-1E40-9A7E-1FE0A421F3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609E10C-1649-9148-9887-C4B5DF38CE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465657-3F36-724B-A332-D448C4527D30}" type="datetimeFigureOut">
              <a:t>10/10/2022</a:t>
            </a:fld>
            <a:endParaRPr lang="en-US" dirty="0"/>
          </a:p>
        </p:txBody>
      </p:sp>
      <p:sp>
        <p:nvSpPr>
          <p:cNvPr id="4" name="Footer Placeholder 3">
            <a:extLst>
              <a:ext uri="{FF2B5EF4-FFF2-40B4-BE49-F238E27FC236}">
                <a16:creationId xmlns:a16="http://schemas.microsoft.com/office/drawing/2014/main" id="{FE09E7DC-2FE3-FA48-929A-C3D3179E1E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1F40692-4B9B-A444-A85B-911AF05DE3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F0D8CC-6079-CB40-AF25-90B118481BE2}" type="slidenum">
              <a:t>‹#›</a:t>
            </a:fld>
            <a:endParaRPr lang="en-US" dirty="0"/>
          </a:p>
        </p:txBody>
      </p:sp>
    </p:spTree>
    <p:extLst>
      <p:ext uri="{BB962C8B-B14F-4D97-AF65-F5344CB8AC3E}">
        <p14:creationId xmlns:p14="http://schemas.microsoft.com/office/powerpoint/2010/main" val="3933616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ADDF-D82C-4780-9143-87E5F529D813}"/>
              </a:ext>
            </a:extLst>
          </p:cNvPr>
          <p:cNvSpPr>
            <a:spLocks noGrp="1"/>
          </p:cNvSpPr>
          <p:nvPr>
            <p:ph type="title" hasCustomPrompt="1"/>
          </p:nvPr>
        </p:nvSpPr>
        <p:spPr>
          <a:xfrm>
            <a:off x="2898648" y="813816"/>
            <a:ext cx="6400800" cy="640080"/>
          </a:xfrm>
        </p:spPr>
        <p:txBody>
          <a:bodyPr/>
          <a:lstStyle>
            <a:lvl1pPr algn="ctr">
              <a:defRPr sz="2400">
                <a:solidFill>
                  <a:schemeClr val="bg1"/>
                </a:solidFill>
              </a:defRPr>
            </a:lvl1pPr>
          </a:lstStyle>
          <a:p>
            <a:r>
              <a:rPr lang="en-US" dirty="0"/>
              <a:t>Add text</a:t>
            </a:r>
          </a:p>
        </p:txBody>
      </p:sp>
      <p:sp>
        <p:nvSpPr>
          <p:cNvPr id="6" name="Text Placeholder 5">
            <a:extLst>
              <a:ext uri="{FF2B5EF4-FFF2-40B4-BE49-F238E27FC236}">
                <a16:creationId xmlns:a16="http://schemas.microsoft.com/office/drawing/2014/main" id="{D12B550A-AB53-4D15-A89E-6EEBB5151B92}"/>
              </a:ext>
            </a:extLst>
          </p:cNvPr>
          <p:cNvSpPr>
            <a:spLocks noGrp="1"/>
          </p:cNvSpPr>
          <p:nvPr>
            <p:ph type="body" sz="quarter" idx="10" hasCustomPrompt="1"/>
          </p:nvPr>
        </p:nvSpPr>
        <p:spPr>
          <a:xfrm>
            <a:off x="2441448" y="1655064"/>
            <a:ext cx="7315200" cy="1143000"/>
          </a:xfrm>
        </p:spPr>
        <p:txBody>
          <a:bodyPr/>
          <a:lstStyle>
            <a:lvl1pPr algn="ctr">
              <a:defRPr sz="8000">
                <a:solidFill>
                  <a:schemeClr val="bg1"/>
                </a:solidFill>
                <a:latin typeface="+mj-lt"/>
              </a:defRPr>
            </a:lvl1pPr>
          </a:lstStyle>
          <a:p>
            <a:pPr lvl="0"/>
            <a:r>
              <a:rPr lang="en-US" dirty="0"/>
              <a:t>Add text</a:t>
            </a:r>
          </a:p>
        </p:txBody>
      </p:sp>
      <p:sp>
        <p:nvSpPr>
          <p:cNvPr id="8" name="Text Placeholder 7">
            <a:extLst>
              <a:ext uri="{FF2B5EF4-FFF2-40B4-BE49-F238E27FC236}">
                <a16:creationId xmlns:a16="http://schemas.microsoft.com/office/drawing/2014/main" id="{7CDE1EB1-91FE-4CB8-81BD-5BBBFC22C672}"/>
              </a:ext>
            </a:extLst>
          </p:cNvPr>
          <p:cNvSpPr>
            <a:spLocks noGrp="1"/>
          </p:cNvSpPr>
          <p:nvPr>
            <p:ph type="body" sz="quarter" idx="11" hasCustomPrompt="1"/>
          </p:nvPr>
        </p:nvSpPr>
        <p:spPr>
          <a:xfrm>
            <a:off x="2898648" y="3027707"/>
            <a:ext cx="6858000" cy="640080"/>
          </a:xfrm>
        </p:spPr>
        <p:txBody>
          <a:bodyPr/>
          <a:lstStyle>
            <a:lvl1pPr algn="ctr">
              <a:defRPr sz="2400">
                <a:solidFill>
                  <a:schemeClr val="bg1"/>
                </a:solidFill>
                <a:latin typeface="+mj-lt"/>
              </a:defRPr>
            </a:lvl1pPr>
          </a:lstStyle>
          <a:p>
            <a:pPr lvl="0"/>
            <a:r>
              <a:rPr lang="en-US" dirty="0"/>
              <a:t>Add text</a:t>
            </a:r>
          </a:p>
        </p:txBody>
      </p:sp>
    </p:spTree>
    <p:extLst>
      <p:ext uri="{BB962C8B-B14F-4D97-AF65-F5344CB8AC3E}">
        <p14:creationId xmlns:p14="http://schemas.microsoft.com/office/powerpoint/2010/main" val="186028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E11DAB-71A2-44C9-B830-25E19DC5833C}"/>
              </a:ext>
            </a:extLst>
          </p:cNvPr>
          <p:cNvSpPr>
            <a:spLocks noGrp="1"/>
          </p:cNvSpPr>
          <p:nvPr>
            <p:ph type="title" hasCustomPrompt="1"/>
          </p:nvPr>
        </p:nvSpPr>
        <p:spPr>
          <a:xfrm>
            <a:off x="914400" y="914401"/>
            <a:ext cx="6400800" cy="685800"/>
          </a:xfrm>
        </p:spPr>
        <p:txBody>
          <a:bodyPr>
            <a:noAutofit/>
          </a:bodyPr>
          <a:lstStyle>
            <a:lvl1pPr>
              <a:defRPr sz="4000">
                <a:solidFill>
                  <a:schemeClr val="tx1">
                    <a:lumMod val="75000"/>
                    <a:lumOff val="25000"/>
                  </a:schemeClr>
                </a:solidFill>
              </a:defRPr>
            </a:lvl1pPr>
          </a:lstStyle>
          <a:p>
            <a:r>
              <a:rPr lang="en-US" dirty="0"/>
              <a:t>Add title</a:t>
            </a:r>
          </a:p>
        </p:txBody>
      </p:sp>
      <p:sp>
        <p:nvSpPr>
          <p:cNvPr id="10" name="Text Placeholder 9">
            <a:extLst>
              <a:ext uri="{FF2B5EF4-FFF2-40B4-BE49-F238E27FC236}">
                <a16:creationId xmlns:a16="http://schemas.microsoft.com/office/drawing/2014/main" id="{5F9B5FD0-EA88-4EA1-89FF-A0346C36D9C6}"/>
              </a:ext>
            </a:extLst>
          </p:cNvPr>
          <p:cNvSpPr>
            <a:spLocks noGrp="1"/>
          </p:cNvSpPr>
          <p:nvPr>
            <p:ph type="body" sz="quarter" idx="11"/>
          </p:nvPr>
        </p:nvSpPr>
        <p:spPr>
          <a:xfrm>
            <a:off x="914400" y="2203704"/>
            <a:ext cx="6400800" cy="4206240"/>
          </a:xfrm>
        </p:spPr>
        <p:txBody>
          <a:bodyPr>
            <a:normAutofit/>
          </a:bodyPr>
          <a:lstStyle>
            <a:lvl1pPr>
              <a:defRPr sz="1800">
                <a:solidFill>
                  <a:schemeClr val="tx1">
                    <a:lumMod val="75000"/>
                    <a:lumOff val="25000"/>
                  </a:schemeClr>
                </a:solidFill>
              </a:defRPr>
            </a:lvl1pPr>
          </a:lstStyle>
          <a:p>
            <a:pPr lvl="0"/>
            <a:r>
              <a:rPr lang="en-US"/>
              <a:t>Click to edit Master text styles</a:t>
            </a:r>
          </a:p>
        </p:txBody>
      </p:sp>
    </p:spTree>
    <p:extLst>
      <p:ext uri="{BB962C8B-B14F-4D97-AF65-F5344CB8AC3E}">
        <p14:creationId xmlns:p14="http://schemas.microsoft.com/office/powerpoint/2010/main" val="285711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E24C-B229-452F-B387-BA3429761CA7}"/>
              </a:ext>
            </a:extLst>
          </p:cNvPr>
          <p:cNvSpPr>
            <a:spLocks noGrp="1"/>
          </p:cNvSpPr>
          <p:nvPr>
            <p:ph type="title" hasCustomPrompt="1"/>
          </p:nvPr>
        </p:nvSpPr>
        <p:spPr>
          <a:xfrm>
            <a:off x="4389119" y="946653"/>
            <a:ext cx="6857999" cy="653547"/>
          </a:xfrm>
        </p:spPr>
        <p:txBody>
          <a:bodyPr>
            <a:normAutofit/>
          </a:bodyPr>
          <a:lstStyle>
            <a:lvl1pPr>
              <a:defRPr sz="4000">
                <a:solidFill>
                  <a:schemeClr val="tx1">
                    <a:lumMod val="75000"/>
                    <a:lumOff val="25000"/>
                  </a:schemeClr>
                </a:solidFill>
              </a:defRPr>
            </a:lvl1pPr>
          </a:lstStyle>
          <a:p>
            <a:r>
              <a:rPr lang="en-US" dirty="0"/>
              <a:t>Add title</a:t>
            </a:r>
          </a:p>
        </p:txBody>
      </p:sp>
      <p:sp>
        <p:nvSpPr>
          <p:cNvPr id="7" name="Text Placeholder 6">
            <a:extLst>
              <a:ext uri="{FF2B5EF4-FFF2-40B4-BE49-F238E27FC236}">
                <a16:creationId xmlns:a16="http://schemas.microsoft.com/office/drawing/2014/main" id="{DFCEFA7B-7934-4EAA-8C20-7D9B03B9E5A3}"/>
              </a:ext>
            </a:extLst>
          </p:cNvPr>
          <p:cNvSpPr>
            <a:spLocks noGrp="1"/>
          </p:cNvSpPr>
          <p:nvPr>
            <p:ph type="body" sz="quarter" idx="11" hasCustomPrompt="1"/>
          </p:nvPr>
        </p:nvSpPr>
        <p:spPr>
          <a:xfrm>
            <a:off x="4389120" y="1981933"/>
            <a:ext cx="6858000" cy="4233672"/>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293050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3E35BBCA-FB90-42AF-995A-AA6CE87BD6E8}"/>
              </a:ext>
            </a:extLst>
          </p:cNvPr>
          <p:cNvPicPr>
            <a:picLocks noChangeAspect="1"/>
          </p:cNvPicPr>
          <p:nvPr userDrawn="1"/>
        </p:nvPicPr>
        <p:blipFill>
          <a:blip r:embed="rId2">
            <a:extLst>
              <a:ext uri="{96DAC541-7B7A-43D3-8B79-37D633B846F1}">
                <asvg:svgBlip xmlns:asvg="http://schemas.microsoft.com/office/drawing/2016/SVG/main" r:embed="rId3"/>
              </a:ext>
            </a:extLst>
          </a:blip>
          <a:srcRect b="13643"/>
          <a:stretch>
            <a:fillRect/>
          </a:stretch>
        </p:blipFill>
        <p:spPr>
          <a:xfrm>
            <a:off x="914400" y="466647"/>
            <a:ext cx="10563726" cy="6391353"/>
          </a:xfrm>
          <a:custGeom>
            <a:avLst/>
            <a:gdLst>
              <a:gd name="connsiteX0" fmla="*/ 0 w 10563726"/>
              <a:gd name="connsiteY0" fmla="*/ 0 h 6391353"/>
              <a:gd name="connsiteX1" fmla="*/ 10563726 w 10563726"/>
              <a:gd name="connsiteY1" fmla="*/ 0 h 6391353"/>
              <a:gd name="connsiteX2" fmla="*/ 10563726 w 10563726"/>
              <a:gd name="connsiteY2" fmla="*/ 6391353 h 6391353"/>
              <a:gd name="connsiteX3" fmla="*/ 0 w 10563726"/>
              <a:gd name="connsiteY3" fmla="*/ 6391353 h 6391353"/>
            </a:gdLst>
            <a:ahLst/>
            <a:cxnLst>
              <a:cxn ang="0">
                <a:pos x="connsiteX0" y="connsiteY0"/>
              </a:cxn>
              <a:cxn ang="0">
                <a:pos x="connsiteX1" y="connsiteY1"/>
              </a:cxn>
              <a:cxn ang="0">
                <a:pos x="connsiteX2" y="connsiteY2"/>
              </a:cxn>
              <a:cxn ang="0">
                <a:pos x="connsiteX3" y="connsiteY3"/>
              </a:cxn>
            </a:cxnLst>
            <a:rect l="l" t="t" r="r" b="b"/>
            <a:pathLst>
              <a:path w="10563726" h="6391353">
                <a:moveTo>
                  <a:pt x="0" y="0"/>
                </a:moveTo>
                <a:lnTo>
                  <a:pt x="10563726" y="0"/>
                </a:lnTo>
                <a:lnTo>
                  <a:pt x="10563726" y="6391353"/>
                </a:lnTo>
                <a:lnTo>
                  <a:pt x="0" y="6391353"/>
                </a:lnTo>
                <a:close/>
              </a:path>
            </a:pathLst>
          </a:custGeom>
        </p:spPr>
      </p:pic>
      <p:sp>
        <p:nvSpPr>
          <p:cNvPr id="2" name="Title 1">
            <a:extLst>
              <a:ext uri="{FF2B5EF4-FFF2-40B4-BE49-F238E27FC236}">
                <a16:creationId xmlns:a16="http://schemas.microsoft.com/office/drawing/2014/main" id="{8DF399BE-6A96-4D58-AF62-861F9AE20C7E}"/>
              </a:ext>
            </a:extLst>
          </p:cNvPr>
          <p:cNvSpPr>
            <a:spLocks noGrp="1"/>
          </p:cNvSpPr>
          <p:nvPr>
            <p:ph type="title" hasCustomPrompt="1"/>
          </p:nvPr>
        </p:nvSpPr>
        <p:spPr>
          <a:xfrm>
            <a:off x="2331718" y="1460692"/>
            <a:ext cx="7772402"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0AE12991-70DA-442D-98F3-673914646355}"/>
              </a:ext>
            </a:extLst>
          </p:cNvPr>
          <p:cNvSpPr>
            <a:spLocks noGrp="1"/>
          </p:cNvSpPr>
          <p:nvPr>
            <p:ph type="body" sz="quarter" idx="11" hasCustomPrompt="1"/>
          </p:nvPr>
        </p:nvSpPr>
        <p:spPr>
          <a:xfrm>
            <a:off x="2331720" y="2724912"/>
            <a:ext cx="7772401" cy="3657600"/>
          </a:xfrm>
        </p:spPr>
        <p:txBody>
          <a:bodyPr>
            <a:normAutofit/>
          </a:bodyPr>
          <a:lstStyle>
            <a:lvl1pPr>
              <a:defRPr sz="1800">
                <a:solidFill>
                  <a:schemeClr val="tx1">
                    <a:lumMod val="75000"/>
                    <a:lumOff val="25000"/>
                  </a:schemeClr>
                </a:solidFill>
              </a:defRPr>
            </a:lvl1pPr>
          </a:lstStyle>
          <a:p>
            <a:pPr lvl="0"/>
            <a:r>
              <a:rPr lang="en-US" dirty="0"/>
              <a:t>Add text</a:t>
            </a:r>
          </a:p>
        </p:txBody>
      </p:sp>
      <p:pic>
        <p:nvPicPr>
          <p:cNvPr id="3" name="Graphic 2">
            <a:extLst>
              <a:ext uri="{FF2B5EF4-FFF2-40B4-BE49-F238E27FC236}">
                <a16:creationId xmlns:a16="http://schemas.microsoft.com/office/drawing/2014/main" id="{1F778D16-894A-4379-8B5B-DC242345151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12202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106A418-68CC-4D3D-9032-696498842FBD}"/>
              </a:ext>
            </a:extLst>
          </p:cNvPr>
          <p:cNvSpPr>
            <a:spLocks noGrp="1"/>
          </p:cNvSpPr>
          <p:nvPr>
            <p:ph type="title" hasCustomPrompt="1"/>
          </p:nvPr>
        </p:nvSpPr>
        <p:spPr>
          <a:xfrm>
            <a:off x="914400" y="914401"/>
            <a:ext cx="6400800" cy="685800"/>
          </a:xfrm>
        </p:spPr>
        <p:txBody>
          <a:bodyPr>
            <a:no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E93C440-01C8-4E08-A98E-D76F10D08BF4}"/>
              </a:ext>
            </a:extLst>
          </p:cNvPr>
          <p:cNvSpPr>
            <a:spLocks noGrp="1"/>
          </p:cNvSpPr>
          <p:nvPr>
            <p:ph type="body" sz="quarter" idx="11" hasCustomPrompt="1"/>
          </p:nvPr>
        </p:nvSpPr>
        <p:spPr>
          <a:xfrm>
            <a:off x="914400" y="1913064"/>
            <a:ext cx="6858001" cy="427939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56047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7AA20A23-A33B-4A1B-9162-707282E53592}"/>
              </a:ext>
            </a:extLst>
          </p:cNvPr>
          <p:cNvPicPr>
            <a:picLocks noChangeAspect="1"/>
          </p:cNvPicPr>
          <p:nvPr userDrawn="1"/>
        </p:nvPicPr>
        <p:blipFill>
          <a:blip r:embed="rId2">
            <a:extLst>
              <a:ext uri="{96DAC541-7B7A-43D3-8B79-37D633B846F1}">
                <asvg:svgBlip xmlns:asvg="http://schemas.microsoft.com/office/drawing/2016/SVG/main" r:embed="rId3"/>
              </a:ext>
            </a:extLst>
          </a:blip>
          <a:srcRect b="15602"/>
          <a:stretch>
            <a:fillRect/>
          </a:stretch>
        </p:blipFill>
        <p:spPr>
          <a:xfrm>
            <a:off x="1066800" y="523183"/>
            <a:ext cx="10058400" cy="6334817"/>
          </a:xfrm>
          <a:custGeom>
            <a:avLst/>
            <a:gdLst>
              <a:gd name="connsiteX0" fmla="*/ 0 w 10058400"/>
              <a:gd name="connsiteY0" fmla="*/ 0 h 6334817"/>
              <a:gd name="connsiteX1" fmla="*/ 10058400 w 10058400"/>
              <a:gd name="connsiteY1" fmla="*/ 0 h 6334817"/>
              <a:gd name="connsiteX2" fmla="*/ 10058400 w 10058400"/>
              <a:gd name="connsiteY2" fmla="*/ 6334817 h 6334817"/>
              <a:gd name="connsiteX3" fmla="*/ 0 w 10058400"/>
              <a:gd name="connsiteY3" fmla="*/ 6334817 h 6334817"/>
            </a:gdLst>
            <a:ahLst/>
            <a:cxnLst>
              <a:cxn ang="0">
                <a:pos x="connsiteX0" y="connsiteY0"/>
              </a:cxn>
              <a:cxn ang="0">
                <a:pos x="connsiteX1" y="connsiteY1"/>
              </a:cxn>
              <a:cxn ang="0">
                <a:pos x="connsiteX2" y="connsiteY2"/>
              </a:cxn>
              <a:cxn ang="0">
                <a:pos x="connsiteX3" y="connsiteY3"/>
              </a:cxn>
            </a:cxnLst>
            <a:rect l="l" t="t" r="r" b="b"/>
            <a:pathLst>
              <a:path w="10058400" h="6334817">
                <a:moveTo>
                  <a:pt x="0" y="0"/>
                </a:moveTo>
                <a:lnTo>
                  <a:pt x="10058400" y="0"/>
                </a:lnTo>
                <a:lnTo>
                  <a:pt x="10058400" y="6334817"/>
                </a:lnTo>
                <a:lnTo>
                  <a:pt x="0" y="6334817"/>
                </a:lnTo>
                <a:close/>
              </a:path>
            </a:pathLst>
          </a:custGeom>
        </p:spPr>
      </p:pic>
      <p:sp>
        <p:nvSpPr>
          <p:cNvPr id="5" name="Title 1">
            <a:extLst>
              <a:ext uri="{FF2B5EF4-FFF2-40B4-BE49-F238E27FC236}">
                <a16:creationId xmlns:a16="http://schemas.microsoft.com/office/drawing/2014/main" id="{B136F446-5EA3-48C4-AA8D-AB9850B03B61}"/>
              </a:ext>
            </a:extLst>
          </p:cNvPr>
          <p:cNvSpPr>
            <a:spLocks noGrp="1"/>
          </p:cNvSpPr>
          <p:nvPr>
            <p:ph type="title" hasCustomPrompt="1"/>
          </p:nvPr>
        </p:nvSpPr>
        <p:spPr>
          <a:xfrm>
            <a:off x="2331718" y="1460692"/>
            <a:ext cx="7772402" cy="685800"/>
          </a:xfrm>
        </p:spPr>
        <p:txBody>
          <a:bodyPr>
            <a:normAutofit/>
          </a:bodyPr>
          <a:lstStyle>
            <a:lvl1pPr marL="0" indent="0" algn="ctr">
              <a:buFont typeface="Arial" panose="020B0604020202020204" pitchFamily="34" charset="0"/>
              <a:buNone/>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66B70600-CFB5-4805-BC68-5AE22166B568}"/>
              </a:ext>
            </a:extLst>
          </p:cNvPr>
          <p:cNvSpPr>
            <a:spLocks noGrp="1"/>
          </p:cNvSpPr>
          <p:nvPr>
            <p:ph type="body" sz="quarter" idx="11" hasCustomPrompt="1"/>
          </p:nvPr>
        </p:nvSpPr>
        <p:spPr>
          <a:xfrm>
            <a:off x="2331720" y="2951305"/>
            <a:ext cx="7772400" cy="3456432"/>
          </a:xfrm>
        </p:spPr>
        <p:txBody>
          <a:bodyPr/>
          <a:lstStyle>
            <a:lvl1pPr algn="l">
              <a:defRPr sz="1800">
                <a:solidFill>
                  <a:schemeClr val="tx1">
                    <a:lumMod val="75000"/>
                    <a:lumOff val="25000"/>
                  </a:schemeClr>
                </a:solidFill>
              </a:defRPr>
            </a:lvl1pPr>
          </a:lstStyle>
          <a:p>
            <a:pPr lvl="0"/>
            <a:r>
              <a:rPr lang="en-US" dirty="0"/>
              <a:t>Add text</a:t>
            </a:r>
          </a:p>
        </p:txBody>
      </p:sp>
      <p:pic>
        <p:nvPicPr>
          <p:cNvPr id="2" name="Graphic 1">
            <a:extLst>
              <a:ext uri="{FF2B5EF4-FFF2-40B4-BE49-F238E27FC236}">
                <a16:creationId xmlns:a16="http://schemas.microsoft.com/office/drawing/2014/main" id="{09C8060D-32CA-4A3C-9EAF-A2D3801AB86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3688022504"/>
      </p:ext>
    </p:extLst>
  </p:cSld>
  <p:clrMapOvr>
    <a:masterClrMapping/>
  </p:clrMapOvr>
  <p:extLst>
    <p:ext uri="{DCECCB84-F9BA-43D5-87BE-67443E8EF086}">
      <p15:sldGuideLst xmlns:p15="http://schemas.microsoft.com/office/powerpoint/2012/main">
        <p15:guide id="1" orient="horz" pos="17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CC92641-A8C8-41F9-8E1C-7C929693C69C}"/>
              </a:ext>
            </a:extLst>
          </p:cNvPr>
          <p:cNvSpPr>
            <a:spLocks noGrp="1"/>
          </p:cNvSpPr>
          <p:nvPr>
            <p:ph type="title" hasCustomPrompt="1"/>
          </p:nvPr>
        </p:nvSpPr>
        <p:spPr>
          <a:xfrm>
            <a:off x="4389119" y="946653"/>
            <a:ext cx="6857999" cy="653547"/>
          </a:xfrm>
        </p:spPr>
        <p:txBody>
          <a:bodyPr>
            <a:norm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7CC55B6-E9DA-4B68-A0D8-957F46B46517}"/>
              </a:ext>
            </a:extLst>
          </p:cNvPr>
          <p:cNvSpPr>
            <a:spLocks noGrp="1"/>
          </p:cNvSpPr>
          <p:nvPr>
            <p:ph type="body" sz="quarter" idx="11" hasCustomPrompt="1"/>
          </p:nvPr>
        </p:nvSpPr>
        <p:spPr>
          <a:xfrm>
            <a:off x="4389120" y="2062956"/>
            <a:ext cx="6858000" cy="423367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263045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chemeClr val="accent4"/>
        </a:solidFill>
        <a:effectLst/>
      </p:bgPr>
    </p:bg>
    <p:spTree>
      <p:nvGrpSpPr>
        <p:cNvPr id="1" name=""/>
        <p:cNvGrpSpPr/>
        <p:nvPr/>
      </p:nvGrpSpPr>
      <p:grpSpPr>
        <a:xfrm>
          <a:off x="0" y="0"/>
          <a:ext cx="0" cy="0"/>
          <a:chOff x="0" y="0"/>
          <a:chExt cx="0" cy="0"/>
        </a:xfrm>
      </p:grpSpPr>
      <p:pic>
        <p:nvPicPr>
          <p:cNvPr id="16" name="Graphic 15">
            <a:extLst>
              <a:ext uri="{FF2B5EF4-FFF2-40B4-BE49-F238E27FC236}">
                <a16:creationId xmlns:a16="http://schemas.microsoft.com/office/drawing/2014/main" id="{C6103AFC-AC4C-4756-AEEE-B0D669AC8C89}"/>
              </a:ext>
            </a:extLst>
          </p:cNvPr>
          <p:cNvPicPr>
            <a:picLocks noChangeAspect="1"/>
          </p:cNvPicPr>
          <p:nvPr userDrawn="1"/>
        </p:nvPicPr>
        <p:blipFill>
          <a:blip r:embed="rId2">
            <a:extLst>
              <a:ext uri="{96DAC541-7B7A-43D3-8B79-37D633B846F1}">
                <asvg:svgBlip xmlns:asvg="http://schemas.microsoft.com/office/drawing/2016/SVG/main" r:embed="rId3"/>
              </a:ext>
            </a:extLst>
          </a:blip>
          <a:srcRect b="44880"/>
          <a:stretch>
            <a:fillRect/>
          </a:stretch>
        </p:blipFill>
        <p:spPr>
          <a:xfrm>
            <a:off x="878302" y="469222"/>
            <a:ext cx="10424160" cy="6388778"/>
          </a:xfrm>
          <a:custGeom>
            <a:avLst/>
            <a:gdLst>
              <a:gd name="connsiteX0" fmla="*/ 0 w 10424160"/>
              <a:gd name="connsiteY0" fmla="*/ 0 h 6388778"/>
              <a:gd name="connsiteX1" fmla="*/ 10424160 w 10424160"/>
              <a:gd name="connsiteY1" fmla="*/ 0 h 6388778"/>
              <a:gd name="connsiteX2" fmla="*/ 10424160 w 10424160"/>
              <a:gd name="connsiteY2" fmla="*/ 6388778 h 6388778"/>
              <a:gd name="connsiteX3" fmla="*/ 0 w 10424160"/>
              <a:gd name="connsiteY3" fmla="*/ 6388778 h 6388778"/>
            </a:gdLst>
            <a:ahLst/>
            <a:cxnLst>
              <a:cxn ang="0">
                <a:pos x="connsiteX0" y="connsiteY0"/>
              </a:cxn>
              <a:cxn ang="0">
                <a:pos x="connsiteX1" y="connsiteY1"/>
              </a:cxn>
              <a:cxn ang="0">
                <a:pos x="connsiteX2" y="connsiteY2"/>
              </a:cxn>
              <a:cxn ang="0">
                <a:pos x="connsiteX3" y="connsiteY3"/>
              </a:cxn>
            </a:cxnLst>
            <a:rect l="l" t="t" r="r" b="b"/>
            <a:pathLst>
              <a:path w="10424160" h="6388778">
                <a:moveTo>
                  <a:pt x="0" y="0"/>
                </a:moveTo>
                <a:lnTo>
                  <a:pt x="10424160" y="0"/>
                </a:lnTo>
                <a:lnTo>
                  <a:pt x="10424160" y="6388778"/>
                </a:lnTo>
                <a:lnTo>
                  <a:pt x="0" y="6388778"/>
                </a:lnTo>
                <a:close/>
              </a:path>
            </a:pathLst>
          </a:custGeom>
        </p:spPr>
      </p:pic>
      <p:sp>
        <p:nvSpPr>
          <p:cNvPr id="5" name="Title 1">
            <a:extLst>
              <a:ext uri="{FF2B5EF4-FFF2-40B4-BE49-F238E27FC236}">
                <a16:creationId xmlns:a16="http://schemas.microsoft.com/office/drawing/2014/main" id="{A4604EF9-570E-48F5-BA06-DEB9EB7F7D59}"/>
              </a:ext>
            </a:extLst>
          </p:cNvPr>
          <p:cNvSpPr>
            <a:spLocks noGrp="1"/>
          </p:cNvSpPr>
          <p:nvPr>
            <p:ph type="title" hasCustomPrompt="1"/>
          </p:nvPr>
        </p:nvSpPr>
        <p:spPr>
          <a:xfrm>
            <a:off x="3657599" y="1460692"/>
            <a:ext cx="6857999"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2" name="Text Placeholder 11">
            <a:extLst>
              <a:ext uri="{FF2B5EF4-FFF2-40B4-BE49-F238E27FC236}">
                <a16:creationId xmlns:a16="http://schemas.microsoft.com/office/drawing/2014/main" id="{F0B30880-FB83-4FD8-B7A4-675D68A47928}"/>
              </a:ext>
            </a:extLst>
          </p:cNvPr>
          <p:cNvSpPr>
            <a:spLocks noGrp="1"/>
          </p:cNvSpPr>
          <p:nvPr>
            <p:ph type="body" sz="quarter" idx="11" hasCustomPrompt="1"/>
          </p:nvPr>
        </p:nvSpPr>
        <p:spPr>
          <a:xfrm>
            <a:off x="3657600" y="2438570"/>
            <a:ext cx="6858000" cy="3950208"/>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838183944"/>
      </p:ext>
    </p:extLst>
  </p:cSld>
  <p:clrMapOvr>
    <a:masterClrMapping/>
  </p:clrMapOvr>
  <p:extLst>
    <p:ext uri="{DCECCB84-F9BA-43D5-87BE-67443E8EF086}">
      <p15:sldGuideLst xmlns:p15="http://schemas.microsoft.com/office/powerpoint/2012/main">
        <p15:guide id="1" orient="horz" pos="129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9775E2-26ED-4CEF-94F6-7C85D113D53B}"/>
              </a:ext>
            </a:extLst>
          </p:cNvPr>
          <p:cNvSpPr>
            <a:spLocks noGrp="1"/>
          </p:cNvSpPr>
          <p:nvPr>
            <p:ph type="title"/>
          </p:nvPr>
        </p:nvSpPr>
        <p:spPr>
          <a:xfrm>
            <a:off x="914400" y="946653"/>
            <a:ext cx="100584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BF32AB5-76E2-49F4-96EE-B419AF1F03C2}"/>
              </a:ext>
            </a:extLst>
          </p:cNvPr>
          <p:cNvSpPr>
            <a:spLocks noGrp="1"/>
          </p:cNvSpPr>
          <p:nvPr>
            <p:ph type="body" idx="1"/>
          </p:nvPr>
        </p:nvSpPr>
        <p:spPr>
          <a:xfrm>
            <a:off x="914400" y="2294859"/>
            <a:ext cx="10058400" cy="37209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605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7" r:id="rId3"/>
    <p:sldLayoutId id="2147483662" r:id="rId4"/>
    <p:sldLayoutId id="2147483663" r:id="rId5"/>
    <p:sldLayoutId id="2147483664" r:id="rId6"/>
    <p:sldLayoutId id="2147483665" r:id="rId7"/>
    <p:sldLayoutId id="214748366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6" userDrawn="1">
          <p15:clr>
            <a:srgbClr val="F26B43"/>
          </p15:clr>
        </p15:guide>
        <p15:guide id="2" pos="576" userDrawn="1">
          <p15:clr>
            <a:srgbClr val="F26B43"/>
          </p15:clr>
        </p15:guide>
        <p15:guide id="3" pos="7104" userDrawn="1">
          <p15:clr>
            <a:srgbClr val="F26B43"/>
          </p15:clr>
        </p15:guide>
        <p15:guide id="4" orient="horz" pos="3744" userDrawn="1">
          <p15:clr>
            <a:srgbClr val="F26B43"/>
          </p15:clr>
        </p15:guide>
        <p15:guide id="5" pos="2760" userDrawn="1">
          <p15:clr>
            <a:srgbClr val="F26B43"/>
          </p15:clr>
        </p15:guide>
        <p15:guide id="6" pos="4944" userDrawn="1">
          <p15:clr>
            <a:srgbClr val="F26B43"/>
          </p15:clr>
        </p15:guide>
        <p15:guide id="7"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E3D5-B129-455A-8D61-5DE355CFB91F}"/>
              </a:ext>
            </a:extLst>
          </p:cNvPr>
          <p:cNvSpPr>
            <a:spLocks noGrp="1"/>
          </p:cNvSpPr>
          <p:nvPr>
            <p:ph type="title"/>
          </p:nvPr>
        </p:nvSpPr>
        <p:spPr/>
        <p:txBody>
          <a:bodyPr>
            <a:noAutofit/>
          </a:bodyPr>
          <a:lstStyle/>
          <a:p>
            <a:r>
              <a:rPr lang="en-US" dirty="0">
                <a:latin typeface="+mj-lt"/>
              </a:rPr>
              <a:t>WCMCA Early Head Start</a:t>
            </a:r>
            <a:br>
              <a:rPr lang="en-US" dirty="0">
                <a:latin typeface="+mj-lt"/>
              </a:rPr>
            </a:br>
            <a:endParaRPr lang="en-US" dirty="0"/>
          </a:p>
        </p:txBody>
      </p:sp>
      <p:sp>
        <p:nvSpPr>
          <p:cNvPr id="3" name="Text Placeholder 2">
            <a:extLst>
              <a:ext uri="{FF2B5EF4-FFF2-40B4-BE49-F238E27FC236}">
                <a16:creationId xmlns:a16="http://schemas.microsoft.com/office/drawing/2014/main" id="{EDE512D6-1B42-4E1C-AEE3-478A340AC162}"/>
              </a:ext>
            </a:extLst>
          </p:cNvPr>
          <p:cNvSpPr>
            <a:spLocks noGrp="1"/>
          </p:cNvSpPr>
          <p:nvPr>
            <p:ph type="body" sz="quarter" idx="10"/>
          </p:nvPr>
        </p:nvSpPr>
        <p:spPr/>
        <p:txBody>
          <a:bodyPr>
            <a:normAutofit fontScale="70000" lnSpcReduction="20000"/>
          </a:bodyPr>
          <a:lstStyle/>
          <a:p>
            <a:r>
              <a:rPr lang="en-US" sz="6600" dirty="0"/>
              <a:t>Brigance Early Childhood Screening</a:t>
            </a:r>
          </a:p>
        </p:txBody>
      </p:sp>
      <p:sp>
        <p:nvSpPr>
          <p:cNvPr id="4" name="Text Placeholder 3">
            <a:extLst>
              <a:ext uri="{FF2B5EF4-FFF2-40B4-BE49-F238E27FC236}">
                <a16:creationId xmlns:a16="http://schemas.microsoft.com/office/drawing/2014/main" id="{88B348B4-1179-40C0-B903-717D79F0A399}"/>
              </a:ext>
            </a:extLst>
          </p:cNvPr>
          <p:cNvSpPr>
            <a:spLocks noGrp="1"/>
          </p:cNvSpPr>
          <p:nvPr>
            <p:ph type="body" sz="quarter" idx="11"/>
          </p:nvPr>
        </p:nvSpPr>
        <p:spPr/>
        <p:txBody>
          <a:bodyPr>
            <a:normAutofit/>
          </a:bodyPr>
          <a:lstStyle/>
          <a:p>
            <a:r>
              <a:rPr lang="en-US" dirty="0">
                <a:latin typeface="+mj-lt"/>
              </a:rPr>
              <a:t>August 3, 2021</a:t>
            </a:r>
          </a:p>
          <a:p>
            <a:endParaRPr lang="en-US" dirty="0"/>
          </a:p>
        </p:txBody>
      </p:sp>
      <p:pic>
        <p:nvPicPr>
          <p:cNvPr id="12" name="Graphic 11" descr="Illustration of a pencil character ">
            <a:extLst>
              <a:ext uri="{FF2B5EF4-FFF2-40B4-BE49-F238E27FC236}">
                <a16:creationId xmlns:a16="http://schemas.microsoft.com/office/drawing/2014/main" id="{937FAC84-23F1-401F-A313-68AD63D601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1077964">
            <a:off x="1811563" y="4144102"/>
            <a:ext cx="1155789" cy="1971643"/>
          </a:xfrm>
          <a:prstGeom prst="rect">
            <a:avLst/>
          </a:prstGeom>
        </p:spPr>
      </p:pic>
      <p:pic>
        <p:nvPicPr>
          <p:cNvPr id="8" name="Graphic 7" descr="Illustration of a blue bag of school supplies character ">
            <a:extLst>
              <a:ext uri="{FF2B5EF4-FFF2-40B4-BE49-F238E27FC236}">
                <a16:creationId xmlns:a16="http://schemas.microsoft.com/office/drawing/2014/main" id="{F3A63EAE-D921-4D74-B1C8-6D0E847DFD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2560" y="4391095"/>
            <a:ext cx="2483858" cy="1709233"/>
          </a:xfrm>
          <a:prstGeom prst="rect">
            <a:avLst/>
          </a:prstGeom>
        </p:spPr>
      </p:pic>
      <p:pic>
        <p:nvPicPr>
          <p:cNvPr id="10" name="Graphic 9" descr="Illustration of a purple book character ">
            <a:extLst>
              <a:ext uri="{FF2B5EF4-FFF2-40B4-BE49-F238E27FC236}">
                <a16:creationId xmlns:a16="http://schemas.microsoft.com/office/drawing/2014/main" id="{8A4FC9B1-AAE5-49E7-9209-B1CD7DC8CD9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269620" y="4059937"/>
            <a:ext cx="1775352" cy="2059055"/>
          </a:xfrm>
          <a:prstGeom prst="rect">
            <a:avLst/>
          </a:prstGeom>
        </p:spPr>
      </p:pic>
      <p:pic>
        <p:nvPicPr>
          <p:cNvPr id="6" name="Graphic 5" descr="Illustration of a globe character ">
            <a:extLst>
              <a:ext uri="{FF2B5EF4-FFF2-40B4-BE49-F238E27FC236}">
                <a16:creationId xmlns:a16="http://schemas.microsoft.com/office/drawing/2014/main" id="{A1CF0450-3738-4D52-BF18-A90C1F16AC6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408174" y="4442978"/>
            <a:ext cx="2213723" cy="1748841"/>
          </a:xfrm>
          <a:prstGeom prst="rect">
            <a:avLst/>
          </a:prstGeom>
        </p:spPr>
      </p:pic>
    </p:spTree>
    <p:extLst>
      <p:ext uri="{BB962C8B-B14F-4D97-AF65-F5344CB8AC3E}">
        <p14:creationId xmlns:p14="http://schemas.microsoft.com/office/powerpoint/2010/main" val="243755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089901-0028-451D-BEFF-E66F1CA09E5A}"/>
              </a:ext>
            </a:extLst>
          </p:cNvPr>
          <p:cNvSpPr>
            <a:spLocks noGrp="1"/>
          </p:cNvSpPr>
          <p:nvPr>
            <p:ph type="title"/>
          </p:nvPr>
        </p:nvSpPr>
        <p:spPr/>
        <p:txBody>
          <a:bodyPr>
            <a:normAutofit fontScale="90000"/>
          </a:bodyPr>
          <a:lstStyle/>
          <a:p>
            <a:r>
              <a:rPr lang="en-US" dirty="0"/>
              <a:t>Questions and Helpful Hints</a:t>
            </a:r>
          </a:p>
          <a:p>
            <a:endParaRPr lang="en-US" dirty="0"/>
          </a:p>
        </p:txBody>
      </p:sp>
      <p:sp>
        <p:nvSpPr>
          <p:cNvPr id="3" name="Text Placeholder 2">
            <a:extLst>
              <a:ext uri="{FF2B5EF4-FFF2-40B4-BE49-F238E27FC236}">
                <a16:creationId xmlns:a16="http://schemas.microsoft.com/office/drawing/2014/main" id="{D3379B97-A3DA-7541-9D49-39EC686F9E3F}"/>
              </a:ext>
            </a:extLst>
          </p:cNvPr>
          <p:cNvSpPr>
            <a:spLocks noGrp="1"/>
          </p:cNvSpPr>
          <p:nvPr>
            <p:ph type="body" sz="quarter" idx="11"/>
          </p:nvPr>
        </p:nvSpPr>
        <p:spPr/>
        <p:txBody>
          <a:bodyPr/>
          <a:lstStyle/>
          <a:p>
            <a:endParaRPr lang="en-US" dirty="0"/>
          </a:p>
          <a:p>
            <a:endParaRPr lang="en-US" dirty="0"/>
          </a:p>
        </p:txBody>
      </p:sp>
    </p:spTree>
    <p:extLst>
      <p:ext uri="{BB962C8B-B14F-4D97-AF65-F5344CB8AC3E}">
        <p14:creationId xmlns:p14="http://schemas.microsoft.com/office/powerpoint/2010/main" val="366933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96520-2640-4559-BAB1-ADE3A7386530}"/>
              </a:ext>
            </a:extLst>
          </p:cNvPr>
          <p:cNvSpPr>
            <a:spLocks noGrp="1"/>
          </p:cNvSpPr>
          <p:nvPr>
            <p:ph type="title"/>
          </p:nvPr>
        </p:nvSpPr>
        <p:spPr/>
        <p:txBody>
          <a:bodyPr/>
          <a:lstStyle/>
          <a:p>
            <a:r>
              <a:rPr lang="en-US" dirty="0"/>
              <a:t>Overview</a:t>
            </a:r>
          </a:p>
        </p:txBody>
      </p:sp>
      <p:sp>
        <p:nvSpPr>
          <p:cNvPr id="6" name="Text Placeholder 5">
            <a:extLst>
              <a:ext uri="{FF2B5EF4-FFF2-40B4-BE49-F238E27FC236}">
                <a16:creationId xmlns:a16="http://schemas.microsoft.com/office/drawing/2014/main" id="{DED39638-AED5-4483-9DDA-49E033B81173}"/>
              </a:ext>
            </a:extLst>
          </p:cNvPr>
          <p:cNvSpPr>
            <a:spLocks noGrp="1"/>
          </p:cNvSpPr>
          <p:nvPr>
            <p:ph type="body" sz="quarter" idx="11"/>
          </p:nvPr>
        </p:nvSpPr>
        <p:spPr>
          <a:xfrm>
            <a:off x="914400" y="1949061"/>
            <a:ext cx="6400800" cy="4206240"/>
          </a:xfrm>
        </p:spPr>
        <p:txBody>
          <a:bodyPr/>
          <a:lstStyle/>
          <a:p>
            <a:pPr marL="342900" indent="-342900" algn="l">
              <a:lnSpc>
                <a:spcPts val="2800"/>
              </a:lnSpc>
              <a:buFont typeface="Arial" panose="020B0604020202020204" pitchFamily="34" charset="0"/>
              <a:buChar char="•"/>
            </a:pPr>
            <a:r>
              <a:rPr lang="en-US" sz="1800" dirty="0"/>
              <a:t>Nationally standardized and produces scores that are highly reliable, valid, and accurate.</a:t>
            </a:r>
          </a:p>
          <a:p>
            <a:pPr marL="342900" indent="-342900" algn="l">
              <a:lnSpc>
                <a:spcPts val="2800"/>
              </a:lnSpc>
              <a:buFont typeface="Arial" panose="020B0604020202020204" pitchFamily="34" charset="0"/>
              <a:buChar char="•"/>
            </a:pPr>
            <a:r>
              <a:rPr lang="en-US" sz="1800" dirty="0"/>
              <a:t>Helps Early Head Start Teachers with:</a:t>
            </a:r>
          </a:p>
          <a:p>
            <a:pPr marL="742950" lvl="1" indent="-285750" algn="l">
              <a:lnSpc>
                <a:spcPts val="2800"/>
              </a:lnSpc>
              <a:buFont typeface="Courier New" panose="02070309020205020404" pitchFamily="49" charset="0"/>
              <a:buChar char="o"/>
            </a:pPr>
            <a:r>
              <a:rPr lang="en-US" sz="1800" dirty="0">
                <a:solidFill>
                  <a:schemeClr val="tx1">
                    <a:lumMod val="75000"/>
                    <a:lumOff val="25000"/>
                  </a:schemeClr>
                </a:solidFill>
              </a:rPr>
              <a:t>Satisfying EHS screening requirements.</a:t>
            </a:r>
          </a:p>
          <a:p>
            <a:pPr marL="742950" lvl="1" indent="-285750" algn="l">
              <a:lnSpc>
                <a:spcPts val="2800"/>
              </a:lnSpc>
              <a:buFont typeface="Courier New" panose="02070309020205020404" pitchFamily="49" charset="0"/>
              <a:buChar char="o"/>
            </a:pPr>
            <a:r>
              <a:rPr lang="en-US" sz="1800" dirty="0">
                <a:solidFill>
                  <a:schemeClr val="tx1">
                    <a:lumMod val="75000"/>
                    <a:lumOff val="25000"/>
                  </a:schemeClr>
                </a:solidFill>
              </a:rPr>
              <a:t>Initiating referrals for further evaluation or services.</a:t>
            </a:r>
          </a:p>
          <a:p>
            <a:pPr marL="742950" lvl="1" indent="-285750" algn="l">
              <a:lnSpc>
                <a:spcPts val="2800"/>
              </a:lnSpc>
              <a:buFont typeface="Courier New" panose="02070309020205020404" pitchFamily="49" charset="0"/>
              <a:buChar char="o"/>
            </a:pPr>
            <a:r>
              <a:rPr lang="en-US" sz="1800" dirty="0">
                <a:solidFill>
                  <a:schemeClr val="tx1">
                    <a:lumMod val="75000"/>
                    <a:lumOff val="25000"/>
                  </a:schemeClr>
                </a:solidFill>
              </a:rPr>
              <a:t>Evaluating a child’s emergent school readiness by assessing a child’s mastery of skills that are predictors of school success.</a:t>
            </a:r>
          </a:p>
          <a:p>
            <a:endParaRPr lang="en-US" dirty="0"/>
          </a:p>
        </p:txBody>
      </p:sp>
      <p:sp>
        <p:nvSpPr>
          <p:cNvPr id="15" name="Freeform: Shape 14">
            <a:extLst>
              <a:ext uri="{FF2B5EF4-FFF2-40B4-BE49-F238E27FC236}">
                <a16:creationId xmlns:a16="http://schemas.microsoft.com/office/drawing/2014/main" id="{155DC304-4CC2-4AA6-99F0-241F19673CE7}"/>
              </a:ext>
              <a:ext uri="{C183D7F6-B498-43B3-948B-1728B52AA6E4}">
                <adec:decorative xmlns:adec="http://schemas.microsoft.com/office/drawing/2017/decorative" val="1"/>
              </a:ext>
            </a:extLst>
          </p:cNvPr>
          <p:cNvSpPr/>
          <p:nvPr/>
        </p:nvSpPr>
        <p:spPr>
          <a:xfrm>
            <a:off x="8279457" y="0"/>
            <a:ext cx="3981702" cy="6858000"/>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 name="Graphic 9" descr="Illustration of a blue bag of school supplies character ">
            <a:extLst>
              <a:ext uri="{FF2B5EF4-FFF2-40B4-BE49-F238E27FC236}">
                <a16:creationId xmlns:a16="http://schemas.microsoft.com/office/drawing/2014/main" id="{6F5EC1ED-E527-4E5A-A0D8-3D0719060D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48159" y="2203704"/>
            <a:ext cx="3444298" cy="2422061"/>
          </a:xfrm>
          <a:prstGeom prst="rect">
            <a:avLst/>
          </a:prstGeom>
        </p:spPr>
      </p:pic>
    </p:spTree>
    <p:extLst>
      <p:ext uri="{BB962C8B-B14F-4D97-AF65-F5344CB8AC3E}">
        <p14:creationId xmlns:p14="http://schemas.microsoft.com/office/powerpoint/2010/main" val="300195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61755D0-5562-4A11-BF40-227C0B57EFCA}"/>
              </a:ext>
            </a:extLst>
          </p:cNvPr>
          <p:cNvSpPr>
            <a:spLocks noGrp="1"/>
          </p:cNvSpPr>
          <p:nvPr>
            <p:ph type="title"/>
          </p:nvPr>
        </p:nvSpPr>
        <p:spPr/>
        <p:txBody>
          <a:bodyPr/>
          <a:lstStyle/>
          <a:p>
            <a:r>
              <a:rPr lang="en-US" dirty="0"/>
              <a:t>Preparing for Screening</a:t>
            </a:r>
          </a:p>
        </p:txBody>
      </p:sp>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28576"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688912" y="2074690"/>
            <a:ext cx="2240025" cy="2708619"/>
          </a:xfrm>
          <a:prstGeom prst="rect">
            <a:avLst/>
          </a:prstGeom>
        </p:spPr>
      </p:pic>
      <p:sp>
        <p:nvSpPr>
          <p:cNvPr id="3" name="Text Placeholder 2">
            <a:extLst>
              <a:ext uri="{FF2B5EF4-FFF2-40B4-BE49-F238E27FC236}">
                <a16:creationId xmlns:a16="http://schemas.microsoft.com/office/drawing/2014/main" id="{D7550585-CA92-EB41-9898-BB8983638AD6}"/>
              </a:ext>
            </a:extLst>
          </p:cNvPr>
          <p:cNvSpPr>
            <a:spLocks noGrp="1"/>
          </p:cNvSpPr>
          <p:nvPr>
            <p:ph type="body" sz="quarter" idx="11"/>
          </p:nvPr>
        </p:nvSpPr>
        <p:spPr>
          <a:xfrm>
            <a:off x="4389120" y="1935634"/>
            <a:ext cx="6858000" cy="4233672"/>
          </a:xfrm>
        </p:spPr>
        <p:txBody>
          <a:bodyPr>
            <a:normAutofit fontScale="77500" lnSpcReduction="20000"/>
          </a:bodyPr>
          <a:lstStyle/>
          <a:p>
            <a:pPr marL="342900" indent="-342900">
              <a:lnSpc>
                <a:spcPts val="2800"/>
              </a:lnSpc>
              <a:buFont typeface="Arial" panose="020B0604020202020204" pitchFamily="34" charset="0"/>
              <a:buChar char="•"/>
            </a:pPr>
            <a:r>
              <a:rPr lang="en-US" dirty="0"/>
              <a:t>Notify parents/guardians that you will be completing the Brigance ahead of time. Schedule for a time when the child is less likely to be tired or hungry. </a:t>
            </a:r>
          </a:p>
          <a:p>
            <a:pPr marL="342900" indent="-342900">
              <a:lnSpc>
                <a:spcPts val="2800"/>
              </a:lnSpc>
              <a:buFont typeface="Arial" panose="020B0604020202020204" pitchFamily="34" charset="0"/>
              <a:buChar char="•"/>
            </a:pPr>
            <a:r>
              <a:rPr lang="en-US" dirty="0"/>
              <a:t>Familiarize yourself with Brigance instructions and scoring system (Table 3 on page xxi). Be aware of any physical conditions, cultural, or language differences that may affect the child’s score.</a:t>
            </a:r>
          </a:p>
          <a:p>
            <a:pPr marL="342900" indent="-342900">
              <a:lnSpc>
                <a:spcPts val="2800"/>
              </a:lnSpc>
              <a:buFont typeface="Arial" panose="020B0604020202020204" pitchFamily="34" charset="0"/>
              <a:buChar char="•"/>
            </a:pPr>
            <a:r>
              <a:rPr lang="en-US" dirty="0"/>
              <a:t>Organize materials and make sure you have everything needed for each item on the assessment (i.e. rubber ducky). </a:t>
            </a:r>
          </a:p>
          <a:p>
            <a:pPr marL="342900" indent="-342900">
              <a:lnSpc>
                <a:spcPts val="2800"/>
              </a:lnSpc>
              <a:buFont typeface="Arial" panose="020B0604020202020204" pitchFamily="34" charset="0"/>
              <a:buChar char="•"/>
            </a:pPr>
            <a:r>
              <a:rPr lang="en-US" dirty="0"/>
              <a:t>Complete the top portion of the score sheet with the child’s information.</a:t>
            </a:r>
          </a:p>
          <a:p>
            <a:pPr marL="342900" indent="-342900">
              <a:lnSpc>
                <a:spcPts val="2800"/>
              </a:lnSpc>
              <a:buFont typeface="Arial" panose="020B0604020202020204" pitchFamily="34" charset="0"/>
              <a:buChar char="•"/>
            </a:pPr>
            <a:r>
              <a:rPr lang="en-US" dirty="0"/>
              <a:t>On the day of the screening, eliminate as many distractions as possible such as completing when older siblings are at school or younger siblings are napping.</a:t>
            </a:r>
          </a:p>
          <a:p>
            <a:endParaRPr lang="en-US" dirty="0"/>
          </a:p>
          <a:p>
            <a:endParaRPr lang="en-US" dirty="0"/>
          </a:p>
        </p:txBody>
      </p:sp>
    </p:spTree>
    <p:extLst>
      <p:ext uri="{BB962C8B-B14F-4D97-AF65-F5344CB8AC3E}">
        <p14:creationId xmlns:p14="http://schemas.microsoft.com/office/powerpoint/2010/main" val="217473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4B320A-560D-4493-AA6A-79A2C8DC387F}"/>
              </a:ext>
            </a:extLst>
          </p:cNvPr>
          <p:cNvSpPr>
            <a:spLocks noGrp="1"/>
          </p:cNvSpPr>
          <p:nvPr>
            <p:ph type="title"/>
          </p:nvPr>
        </p:nvSpPr>
        <p:spPr/>
        <p:txBody>
          <a:bodyPr>
            <a:normAutofit fontScale="90000"/>
          </a:bodyPr>
          <a:lstStyle/>
          <a:p>
            <a:pPr algn="ctr"/>
            <a:r>
              <a:rPr lang="en-US" dirty="0"/>
              <a:t>Screening Children Birth to 23 Months</a:t>
            </a:r>
          </a:p>
        </p:txBody>
      </p:sp>
      <p:sp>
        <p:nvSpPr>
          <p:cNvPr id="3" name="Text Placeholder 2">
            <a:extLst>
              <a:ext uri="{FF2B5EF4-FFF2-40B4-BE49-F238E27FC236}">
                <a16:creationId xmlns:a16="http://schemas.microsoft.com/office/drawing/2014/main" id="{E9A2FFE3-A7C7-9249-96D4-8D9AC15E0150}"/>
              </a:ext>
            </a:extLst>
          </p:cNvPr>
          <p:cNvSpPr>
            <a:spLocks noGrp="1"/>
          </p:cNvSpPr>
          <p:nvPr>
            <p:ph type="body" sz="quarter" idx="11"/>
          </p:nvPr>
        </p:nvSpPr>
        <p:spPr/>
        <p:txBody>
          <a:bodyPr>
            <a:normAutofit fontScale="62500" lnSpcReduction="20000"/>
          </a:bodyPr>
          <a:lstStyle/>
          <a:p>
            <a:pPr>
              <a:lnSpc>
                <a:spcPts val="2800"/>
              </a:lnSpc>
            </a:pPr>
            <a:r>
              <a:rPr lang="en-US" dirty="0"/>
              <a:t>When completing the Brigance, remember the following:</a:t>
            </a:r>
          </a:p>
          <a:p>
            <a:pPr marL="285750" indent="-285750">
              <a:lnSpc>
                <a:spcPts val="2800"/>
              </a:lnSpc>
              <a:buFont typeface="Arial" panose="020B0604020202020204" pitchFamily="34" charset="0"/>
              <a:buChar char="•"/>
            </a:pPr>
            <a:r>
              <a:rPr lang="en-US" dirty="0">
                <a:solidFill>
                  <a:schemeClr val="tx1">
                    <a:lumMod val="75000"/>
                    <a:lumOff val="25000"/>
                  </a:schemeClr>
                </a:solidFill>
              </a:rPr>
              <a:t>Select an Entry Point to begin assessment so the child can be successful. For Infants (Birth-11 Months) and Toddlers (12-23 Months), this will be based off the child’s age (i.e. birth, 4 months, or 8 months). </a:t>
            </a:r>
          </a:p>
          <a:p>
            <a:pPr marL="285750" indent="-285750">
              <a:lnSpc>
                <a:spcPts val="2800"/>
              </a:lnSpc>
              <a:buFont typeface="Arial" panose="020B0604020202020204" pitchFamily="34" charset="0"/>
              <a:buChar char="•"/>
            </a:pPr>
            <a:r>
              <a:rPr lang="en-US" dirty="0">
                <a:solidFill>
                  <a:schemeClr val="tx1">
                    <a:lumMod val="75000"/>
                    <a:lumOff val="25000"/>
                  </a:schemeClr>
                </a:solidFill>
              </a:rPr>
              <a:t>Once a child misses three consecutive skills, stop screening in that domain and move on to the next/different domain. The score sheet provides more guidance on which areas to skip if a child is unable to complete items in a related domain. </a:t>
            </a:r>
          </a:p>
          <a:p>
            <a:pPr marL="285750" indent="-285750">
              <a:lnSpc>
                <a:spcPts val="2800"/>
              </a:lnSpc>
              <a:buFont typeface="Arial" panose="020B0604020202020204" pitchFamily="34" charset="0"/>
              <a:buChar char="•"/>
            </a:pPr>
            <a:r>
              <a:rPr lang="en-US" dirty="0">
                <a:solidFill>
                  <a:schemeClr val="tx1">
                    <a:lumMod val="75000"/>
                    <a:lumOff val="25000"/>
                  </a:schemeClr>
                </a:solidFill>
              </a:rPr>
              <a:t>Parent reports can be a useful tool to gain information about a child’s skills. It is still important to use the prescribed directions and exact wording when questioning parents. Do not give credit for a skill if the parent reports it is marginal, emerging, or inconsistent. </a:t>
            </a:r>
          </a:p>
          <a:p>
            <a:endParaRPr lang="en-US" dirty="0"/>
          </a:p>
          <a:p>
            <a:endParaRPr lang="en-US" dirty="0"/>
          </a:p>
        </p:txBody>
      </p:sp>
    </p:spTree>
    <p:extLst>
      <p:ext uri="{BB962C8B-B14F-4D97-AF65-F5344CB8AC3E}">
        <p14:creationId xmlns:p14="http://schemas.microsoft.com/office/powerpoint/2010/main" val="52493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D4A52C-1616-4DE9-8F38-FB14C873292F}"/>
              </a:ext>
            </a:extLst>
          </p:cNvPr>
          <p:cNvSpPr>
            <a:spLocks noGrp="1"/>
          </p:cNvSpPr>
          <p:nvPr>
            <p:ph type="title"/>
          </p:nvPr>
        </p:nvSpPr>
        <p:spPr/>
        <p:txBody>
          <a:bodyPr/>
          <a:lstStyle/>
          <a:p>
            <a:r>
              <a:rPr lang="en-US" dirty="0"/>
              <a:t>Screening Children 24 Months and Older</a:t>
            </a:r>
          </a:p>
        </p:txBody>
      </p:sp>
      <p:sp>
        <p:nvSpPr>
          <p:cNvPr id="5" name="Text Placeholder 4">
            <a:extLst>
              <a:ext uri="{FF2B5EF4-FFF2-40B4-BE49-F238E27FC236}">
                <a16:creationId xmlns:a16="http://schemas.microsoft.com/office/drawing/2014/main" id="{FC163D03-0474-4A43-A81C-E7FC3027F22D}"/>
              </a:ext>
            </a:extLst>
          </p:cNvPr>
          <p:cNvSpPr>
            <a:spLocks noGrp="1"/>
          </p:cNvSpPr>
          <p:nvPr>
            <p:ph type="body" sz="quarter" idx="11"/>
          </p:nvPr>
        </p:nvSpPr>
        <p:spPr>
          <a:xfrm>
            <a:off x="914400" y="1913294"/>
            <a:ext cx="6400800" cy="4206240"/>
          </a:xfrm>
        </p:spPr>
        <p:txBody>
          <a:bodyPr>
            <a:normAutofit fontScale="70000" lnSpcReduction="20000"/>
          </a:bodyPr>
          <a:lstStyle/>
          <a:p>
            <a:pPr marL="285750" indent="-285750" algn="l">
              <a:lnSpc>
                <a:spcPts val="2800"/>
              </a:lnSpc>
              <a:buFont typeface="Arial" panose="020B0604020202020204" pitchFamily="34" charset="0"/>
              <a:buChar char="•"/>
            </a:pPr>
            <a:r>
              <a:rPr lang="en-US" sz="1800" dirty="0"/>
              <a:t>Begin with the first item in each domain.</a:t>
            </a:r>
          </a:p>
          <a:p>
            <a:pPr marL="285750" indent="-285750" algn="l">
              <a:lnSpc>
                <a:spcPts val="2800"/>
              </a:lnSpc>
              <a:buFont typeface="Arial" panose="020B0604020202020204" pitchFamily="34" charset="0"/>
              <a:buChar char="•"/>
            </a:pPr>
            <a:r>
              <a:rPr lang="en-US" sz="1800" dirty="0"/>
              <a:t>All domains need to be completed, but you do not need to complete them in order. </a:t>
            </a:r>
          </a:p>
          <a:p>
            <a:pPr marL="285750" indent="-285750" algn="l">
              <a:lnSpc>
                <a:spcPts val="2800"/>
              </a:lnSpc>
              <a:buFont typeface="Arial" panose="020B0604020202020204" pitchFamily="34" charset="0"/>
              <a:buChar char="•"/>
            </a:pPr>
            <a:r>
              <a:rPr lang="en-US" sz="1800" dirty="0"/>
              <a:t>Child must complete the skill in order to count it. </a:t>
            </a:r>
          </a:p>
          <a:p>
            <a:pPr marL="285750" indent="-285750" algn="l">
              <a:lnSpc>
                <a:spcPts val="2800"/>
              </a:lnSpc>
              <a:buFont typeface="Arial" panose="020B0604020202020204" pitchFamily="34" charset="0"/>
              <a:buChar char="•"/>
            </a:pPr>
            <a:r>
              <a:rPr lang="en-US" sz="1800" b="1" dirty="0"/>
              <a:t>Screening Precautions</a:t>
            </a:r>
          </a:p>
          <a:p>
            <a:pPr marL="742950" lvl="1" indent="-285750">
              <a:lnSpc>
                <a:spcPts val="2800"/>
              </a:lnSpc>
              <a:buFont typeface="Arial" panose="020B0604020202020204" pitchFamily="34" charset="0"/>
              <a:buChar char="•"/>
            </a:pPr>
            <a:r>
              <a:rPr lang="en-US" sz="1800" dirty="0"/>
              <a:t>Avoid prompting or demonstrating skills.</a:t>
            </a:r>
          </a:p>
          <a:p>
            <a:pPr marL="742950" lvl="1" indent="-285750">
              <a:lnSpc>
                <a:spcPts val="2800"/>
              </a:lnSpc>
              <a:buFont typeface="Arial" panose="020B0604020202020204" pitchFamily="34" charset="0"/>
              <a:buChar char="•"/>
            </a:pPr>
            <a:r>
              <a:rPr lang="en-US" sz="1800" dirty="0"/>
              <a:t>Avoid giving reminders to the child.</a:t>
            </a:r>
          </a:p>
          <a:p>
            <a:pPr marL="742950" lvl="1" indent="-285750">
              <a:lnSpc>
                <a:spcPts val="2800"/>
              </a:lnSpc>
              <a:buFont typeface="Arial" panose="020B0604020202020204" pitchFamily="34" charset="0"/>
              <a:buChar char="•"/>
            </a:pPr>
            <a:r>
              <a:rPr lang="en-US" sz="1800" dirty="0"/>
              <a:t>Avoid gazing at the correct choice on the page.</a:t>
            </a:r>
          </a:p>
          <a:p>
            <a:pPr marL="742950" lvl="1" indent="-285750">
              <a:lnSpc>
                <a:spcPts val="2800"/>
              </a:lnSpc>
              <a:buFont typeface="Arial" panose="020B0604020202020204" pitchFamily="34" charset="0"/>
              <a:buChar char="•"/>
            </a:pPr>
            <a:r>
              <a:rPr lang="en-US" sz="1800" dirty="0"/>
              <a:t>You may wish to cover part of the child’s sheet if he/she has difficulty focusing on the particular item you are questioning (i.e. when repeating phrases).</a:t>
            </a:r>
          </a:p>
        </p:txBody>
      </p:sp>
      <p:sp>
        <p:nvSpPr>
          <p:cNvPr id="7" name="Oval 6">
            <a:extLst>
              <a:ext uri="{FF2B5EF4-FFF2-40B4-BE49-F238E27FC236}">
                <a16:creationId xmlns:a16="http://schemas.microsoft.com/office/drawing/2014/main" id="{B4E64823-B1F6-4468-BC94-C8D367BF35A2}"/>
              </a:ext>
              <a:ext uri="{C183D7F6-B498-43B3-948B-1728B52AA6E4}">
                <adec:decorative xmlns:adec="http://schemas.microsoft.com/office/drawing/2017/decorative" val="1"/>
              </a:ext>
            </a:extLst>
          </p:cNvPr>
          <p:cNvSpPr/>
          <p:nvPr/>
        </p:nvSpPr>
        <p:spPr>
          <a:xfrm>
            <a:off x="7837692" y="1714500"/>
            <a:ext cx="3429000" cy="3429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Illustration of a globe character ">
            <a:extLst>
              <a:ext uri="{FF2B5EF4-FFF2-40B4-BE49-F238E27FC236}">
                <a16:creationId xmlns:a16="http://schemas.microsoft.com/office/drawing/2014/main" id="{ABDECD10-E1E7-4208-B869-09373BB9DB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29672" y="2491609"/>
            <a:ext cx="2645040" cy="2089582"/>
          </a:xfrm>
          <a:prstGeom prst="rect">
            <a:avLst/>
          </a:prstGeom>
        </p:spPr>
      </p:pic>
    </p:spTree>
    <p:extLst>
      <p:ext uri="{BB962C8B-B14F-4D97-AF65-F5344CB8AC3E}">
        <p14:creationId xmlns:p14="http://schemas.microsoft.com/office/powerpoint/2010/main" val="2602246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B7C4AF-BB0C-400D-A8AA-F137B0266E2D}"/>
              </a:ext>
            </a:extLst>
          </p:cNvPr>
          <p:cNvSpPr>
            <a:spLocks noGrp="1"/>
          </p:cNvSpPr>
          <p:nvPr>
            <p:ph type="title"/>
          </p:nvPr>
        </p:nvSpPr>
        <p:spPr/>
        <p:txBody>
          <a:bodyPr/>
          <a:lstStyle/>
          <a:p>
            <a:r>
              <a:rPr lang="en-US" dirty="0"/>
              <a:t>Score Sheet Reminders</a:t>
            </a:r>
          </a:p>
        </p:txBody>
      </p:sp>
      <p:sp>
        <p:nvSpPr>
          <p:cNvPr id="7" name="Oval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Illustration of a ruler character ">
            <a:extLst>
              <a:ext uri="{FF2B5EF4-FFF2-40B4-BE49-F238E27FC236}">
                <a16:creationId xmlns:a16="http://schemas.microsoft.com/office/drawing/2014/main" id="{4B6C31E8-1BAB-42D1-B428-60F38E95BF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423556" flipH="1">
            <a:off x="900791" y="3052708"/>
            <a:ext cx="3041146" cy="964260"/>
          </a:xfrm>
          <a:prstGeom prst="rect">
            <a:avLst/>
          </a:prstGeom>
        </p:spPr>
      </p:pic>
      <p:sp>
        <p:nvSpPr>
          <p:cNvPr id="5" name="Text Placeholder 4">
            <a:extLst>
              <a:ext uri="{FF2B5EF4-FFF2-40B4-BE49-F238E27FC236}">
                <a16:creationId xmlns:a16="http://schemas.microsoft.com/office/drawing/2014/main" id="{3562FEA6-8248-4738-93E1-2DBD6D4DB684}"/>
              </a:ext>
            </a:extLst>
          </p:cNvPr>
          <p:cNvSpPr>
            <a:spLocks noGrp="1"/>
          </p:cNvSpPr>
          <p:nvPr>
            <p:ph type="body" sz="quarter" idx="11"/>
          </p:nvPr>
        </p:nvSpPr>
        <p:spPr>
          <a:xfrm>
            <a:off x="4389120" y="1947209"/>
            <a:ext cx="6858000" cy="4233672"/>
          </a:xfrm>
        </p:spPr>
        <p:txBody>
          <a:bodyPr>
            <a:normAutofit/>
          </a:bodyPr>
          <a:lstStyle/>
          <a:p>
            <a:pPr marL="342900" indent="-342900" algn="l">
              <a:lnSpc>
                <a:spcPts val="2800"/>
              </a:lnSpc>
              <a:buFont typeface="Arial" panose="020B0604020202020204" pitchFamily="34" charset="0"/>
              <a:buChar char="•"/>
            </a:pPr>
            <a:r>
              <a:rPr lang="en-US" dirty="0"/>
              <a:t>Child’s Information</a:t>
            </a:r>
          </a:p>
          <a:p>
            <a:pPr marL="800100" lvl="1" indent="-342900" algn="l">
              <a:lnSpc>
                <a:spcPts val="2800"/>
              </a:lnSpc>
              <a:buFont typeface="Courier New" panose="02070309020205020404" pitchFamily="49" charset="0"/>
              <a:buChar char="o"/>
            </a:pPr>
            <a:r>
              <a:rPr lang="en-US" sz="1800" dirty="0">
                <a:solidFill>
                  <a:schemeClr val="tx1">
                    <a:lumMod val="75000"/>
                    <a:lumOff val="25000"/>
                  </a:schemeClr>
                </a:solidFill>
              </a:rPr>
              <a:t>Complete Section A of the Data Sheet with the most current information available.</a:t>
            </a:r>
          </a:p>
          <a:p>
            <a:pPr marL="800100" lvl="1" indent="-342900" algn="l">
              <a:lnSpc>
                <a:spcPts val="2800"/>
              </a:lnSpc>
              <a:buFont typeface="Courier New" panose="02070309020205020404" pitchFamily="49" charset="0"/>
              <a:buChar char="o"/>
            </a:pPr>
            <a:r>
              <a:rPr lang="en-US" sz="1800" dirty="0">
                <a:solidFill>
                  <a:schemeClr val="tx1">
                    <a:lumMod val="75000"/>
                    <a:lumOff val="25000"/>
                  </a:schemeClr>
                </a:solidFill>
              </a:rPr>
              <a:t>Compute child’s chronological age by subtracting the child’s birth year/month/date from the current year/month/date.</a:t>
            </a:r>
          </a:p>
          <a:p>
            <a:pPr marL="342900" indent="-342900">
              <a:lnSpc>
                <a:spcPts val="2800"/>
              </a:lnSpc>
              <a:buFont typeface="Arial" panose="020B0604020202020204" pitchFamily="34" charset="0"/>
              <a:buChar char="•"/>
            </a:pPr>
            <a:r>
              <a:rPr lang="en-US" dirty="0">
                <a:solidFill>
                  <a:schemeClr val="tx1">
                    <a:lumMod val="75000"/>
                    <a:lumOff val="25000"/>
                  </a:schemeClr>
                </a:solidFill>
              </a:rPr>
              <a:t>Core Assessments</a:t>
            </a:r>
          </a:p>
          <a:p>
            <a:pPr marL="800100" lvl="1" indent="-342900" algn="l">
              <a:lnSpc>
                <a:spcPts val="2800"/>
              </a:lnSpc>
              <a:buFont typeface="Courier New" panose="02070309020205020404" pitchFamily="49" charset="0"/>
              <a:buChar char="o"/>
            </a:pPr>
            <a:r>
              <a:rPr lang="en-US" sz="1800" dirty="0">
                <a:solidFill>
                  <a:schemeClr val="tx1">
                    <a:lumMod val="75000"/>
                    <a:lumOff val="25000"/>
                  </a:schemeClr>
                </a:solidFill>
              </a:rPr>
              <a:t>Circle the item number of any skill that the child demonstrates or parent reports he/she demonstrates. </a:t>
            </a:r>
          </a:p>
          <a:p>
            <a:pPr marL="800100" lvl="1" indent="-342900" algn="l">
              <a:lnSpc>
                <a:spcPts val="2800"/>
              </a:lnSpc>
              <a:buFont typeface="Courier New" panose="02070309020205020404" pitchFamily="49" charset="0"/>
              <a:buChar char="o"/>
            </a:pPr>
            <a:r>
              <a:rPr lang="en-US" sz="1800" dirty="0">
                <a:solidFill>
                  <a:schemeClr val="tx1">
                    <a:lumMod val="75000"/>
                    <a:lumOff val="25000"/>
                  </a:schemeClr>
                </a:solidFill>
              </a:rPr>
              <a:t>Slash through the number of any skill which the child offers an incorrect answer or does not demonstrate the skill. </a:t>
            </a:r>
          </a:p>
          <a:p>
            <a:pPr marL="800100" lvl="1" indent="-342900" algn="l">
              <a:lnSpc>
                <a:spcPts val="2800"/>
              </a:lnSpc>
              <a:buFont typeface="Courier New" panose="02070309020205020404" pitchFamily="49" charset="0"/>
              <a:buChar char="o"/>
            </a:pPr>
            <a:endParaRPr lang="en-US" sz="1800"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245869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917F77-243B-4BBF-93F5-981B781895FB}"/>
              </a:ext>
            </a:extLst>
          </p:cNvPr>
          <p:cNvSpPr>
            <a:spLocks noGrp="1"/>
          </p:cNvSpPr>
          <p:nvPr>
            <p:ph type="title"/>
          </p:nvPr>
        </p:nvSpPr>
        <p:spPr/>
        <p:txBody>
          <a:bodyPr/>
          <a:lstStyle/>
          <a:p>
            <a:r>
              <a:rPr lang="en-US" dirty="0"/>
              <a:t>Scoring the Assessment</a:t>
            </a:r>
          </a:p>
        </p:txBody>
      </p:sp>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a:spLocks noChangeAspect="1"/>
          </p:cNvSpPr>
          <p:nvPr/>
        </p:nvSpPr>
        <p:spPr>
          <a:xfrm flipH="1">
            <a:off x="-81024" y="0"/>
            <a:ext cx="4023360" cy="6929752"/>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Illustration of a pencil character ">
            <a:extLst>
              <a:ext uri="{FF2B5EF4-FFF2-40B4-BE49-F238E27FC236}">
                <a16:creationId xmlns:a16="http://schemas.microsoft.com/office/drawing/2014/main" id="{222ABB80-F4BD-D04A-9014-C1E1AC2799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492209">
            <a:off x="715004" y="1795108"/>
            <a:ext cx="1915595" cy="3267784"/>
          </a:xfrm>
          <a:prstGeom prst="rect">
            <a:avLst/>
          </a:prstGeom>
        </p:spPr>
      </p:pic>
      <p:sp>
        <p:nvSpPr>
          <p:cNvPr id="3" name="Text Placeholder 2">
            <a:extLst>
              <a:ext uri="{FF2B5EF4-FFF2-40B4-BE49-F238E27FC236}">
                <a16:creationId xmlns:a16="http://schemas.microsoft.com/office/drawing/2014/main" id="{D7550585-CA92-EB41-9898-BB8983638AD6}"/>
              </a:ext>
            </a:extLst>
          </p:cNvPr>
          <p:cNvSpPr>
            <a:spLocks noGrp="1"/>
          </p:cNvSpPr>
          <p:nvPr>
            <p:ph type="body" sz="quarter" idx="11"/>
          </p:nvPr>
        </p:nvSpPr>
        <p:spPr>
          <a:xfrm>
            <a:off x="4389120" y="1970358"/>
            <a:ext cx="6858000" cy="4233672"/>
          </a:xfrm>
        </p:spPr>
        <p:txBody>
          <a:bodyPr>
            <a:normAutofit/>
          </a:bodyPr>
          <a:lstStyle/>
          <a:p>
            <a:pPr marL="342900" indent="-342900">
              <a:lnSpc>
                <a:spcPts val="2800"/>
              </a:lnSpc>
              <a:buFont typeface="Arial" panose="020B0604020202020204" pitchFamily="34" charset="0"/>
              <a:buChar char="•"/>
            </a:pPr>
            <a:r>
              <a:rPr lang="en-US" dirty="0"/>
              <a:t>Record the number of correct responses in the Number Correct column.</a:t>
            </a:r>
          </a:p>
          <a:p>
            <a:pPr marL="342900" indent="-342900">
              <a:lnSpc>
                <a:spcPts val="2800"/>
              </a:lnSpc>
              <a:buFont typeface="Arial" panose="020B0604020202020204" pitchFamily="34" charset="0"/>
              <a:buChar char="•"/>
            </a:pPr>
            <a:r>
              <a:rPr lang="en-US" dirty="0"/>
              <a:t>Multiply the Number Correct by the assigned Point Value to determine Child’s Score.</a:t>
            </a:r>
          </a:p>
          <a:p>
            <a:pPr marL="342900" indent="-342900">
              <a:lnSpc>
                <a:spcPts val="2800"/>
              </a:lnSpc>
              <a:buFont typeface="Arial" panose="020B0604020202020204" pitchFamily="34" charset="0"/>
              <a:buChar char="•"/>
            </a:pPr>
            <a:r>
              <a:rPr lang="en-US" dirty="0"/>
              <a:t>Add the numbers in the Child’s Score column together to get the Total Score.</a:t>
            </a:r>
          </a:p>
          <a:p>
            <a:pPr marL="342900" indent="-342900">
              <a:lnSpc>
                <a:spcPts val="2800"/>
              </a:lnSpc>
              <a:buFont typeface="Arial" panose="020B0604020202020204" pitchFamily="34" charset="0"/>
              <a:buChar char="•"/>
            </a:pPr>
            <a:r>
              <a:rPr lang="en-US" dirty="0">
                <a:solidFill>
                  <a:schemeClr val="bg1"/>
                </a:solidFill>
              </a:rPr>
              <a:t>Record the Child’s Score, Cutoff Score, and if the child Passed or is Rescreen or Refer.</a:t>
            </a:r>
          </a:p>
          <a:p>
            <a:endParaRPr lang="en-US" dirty="0"/>
          </a:p>
        </p:txBody>
      </p:sp>
    </p:spTree>
    <p:extLst>
      <p:ext uri="{BB962C8B-B14F-4D97-AF65-F5344CB8AC3E}">
        <p14:creationId xmlns:p14="http://schemas.microsoft.com/office/powerpoint/2010/main" val="11233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489C1B-E610-4A9C-9D28-118BB1DC57A9}"/>
              </a:ext>
            </a:extLst>
          </p:cNvPr>
          <p:cNvSpPr>
            <a:spLocks noGrp="1"/>
          </p:cNvSpPr>
          <p:nvPr>
            <p:ph type="title"/>
          </p:nvPr>
        </p:nvSpPr>
        <p:spPr/>
        <p:txBody>
          <a:bodyPr/>
          <a:lstStyle/>
          <a:p>
            <a:r>
              <a:rPr lang="en-US" dirty="0"/>
              <a:t>Notes and Observations</a:t>
            </a:r>
          </a:p>
          <a:p>
            <a:endParaRPr lang="en-US" dirty="0"/>
          </a:p>
        </p:txBody>
      </p:sp>
      <p:sp>
        <p:nvSpPr>
          <p:cNvPr id="3" name="Text Placeholder 2">
            <a:extLst>
              <a:ext uri="{FF2B5EF4-FFF2-40B4-BE49-F238E27FC236}">
                <a16:creationId xmlns:a16="http://schemas.microsoft.com/office/drawing/2014/main" id="{1795168B-77B1-A847-B1E3-2433BEBFD31A}"/>
              </a:ext>
            </a:extLst>
          </p:cNvPr>
          <p:cNvSpPr>
            <a:spLocks noGrp="1"/>
          </p:cNvSpPr>
          <p:nvPr>
            <p:ph type="body" sz="quarter" idx="11"/>
          </p:nvPr>
        </p:nvSpPr>
        <p:spPr/>
        <p:txBody>
          <a:bodyPr/>
          <a:lstStyle/>
          <a:p>
            <a:pPr marL="285750" indent="-285750" algn="l">
              <a:lnSpc>
                <a:spcPts val="2800"/>
              </a:lnSpc>
              <a:buFont typeface="Arial" panose="020B0604020202020204" pitchFamily="34" charset="0"/>
              <a:buChar char="•"/>
            </a:pPr>
            <a:r>
              <a:rPr lang="en-US" dirty="0"/>
              <a:t>Record any Notes or Observations of significance during the assessment.</a:t>
            </a:r>
          </a:p>
          <a:p>
            <a:pPr marL="285750" indent="-285750" algn="l">
              <a:lnSpc>
                <a:spcPts val="2800"/>
              </a:lnSpc>
              <a:buFont typeface="Arial" panose="020B0604020202020204" pitchFamily="34" charset="0"/>
              <a:buChar char="•"/>
            </a:pPr>
            <a:r>
              <a:rPr lang="en-US" dirty="0"/>
              <a:t>Record Observations regarding the child’s hearing, vision, health, behavior, and/or emotional health. </a:t>
            </a:r>
          </a:p>
          <a:p>
            <a:pPr marL="285750" indent="-285750" algn="l">
              <a:lnSpc>
                <a:spcPts val="2800"/>
              </a:lnSpc>
              <a:buFont typeface="Arial" panose="020B0604020202020204" pitchFamily="34" charset="0"/>
              <a:buChar char="•"/>
            </a:pPr>
            <a:r>
              <a:rPr lang="en-US" dirty="0"/>
              <a:t>For DLL/ESL children, record the primary language and any other pertinent information. </a:t>
            </a:r>
          </a:p>
          <a:p>
            <a:endParaRPr lang="en-US" dirty="0"/>
          </a:p>
          <a:p>
            <a:endParaRPr lang="en-US" dirty="0"/>
          </a:p>
        </p:txBody>
      </p:sp>
    </p:spTree>
    <p:extLst>
      <p:ext uri="{BB962C8B-B14F-4D97-AF65-F5344CB8AC3E}">
        <p14:creationId xmlns:p14="http://schemas.microsoft.com/office/powerpoint/2010/main" val="112056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16C4-8E88-4788-939C-687DC13FBBAF}"/>
              </a:ext>
            </a:extLst>
          </p:cNvPr>
          <p:cNvSpPr>
            <a:spLocks noGrp="1"/>
          </p:cNvSpPr>
          <p:nvPr>
            <p:ph type="title"/>
          </p:nvPr>
        </p:nvSpPr>
        <p:spPr/>
        <p:txBody>
          <a:bodyPr/>
          <a:lstStyle/>
          <a:p>
            <a:r>
              <a:rPr lang="en-US" dirty="0"/>
              <a:t>Next Steps</a:t>
            </a:r>
          </a:p>
        </p:txBody>
      </p:sp>
      <p:sp>
        <p:nvSpPr>
          <p:cNvPr id="6" name="Oval 5">
            <a:extLst>
              <a:ext uri="{FF2B5EF4-FFF2-40B4-BE49-F238E27FC236}">
                <a16:creationId xmlns:a16="http://schemas.microsoft.com/office/drawing/2014/main" id="{1B916BCB-384D-4A08-BEE7-8E8B4C216B7D}"/>
              </a:ext>
              <a:ext uri="{C183D7F6-B498-43B3-948B-1728B52AA6E4}">
                <adec:decorative xmlns:adec="http://schemas.microsoft.com/office/drawing/2017/decorative" val="1"/>
              </a:ext>
            </a:extLst>
          </p:cNvPr>
          <p:cNvSpPr/>
          <p:nvPr/>
        </p:nvSpPr>
        <p:spPr>
          <a:xfrm>
            <a:off x="652070" y="1714500"/>
            <a:ext cx="3429000" cy="3429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Illustration of a green pencil sharpener character ">
            <a:extLst>
              <a:ext uri="{FF2B5EF4-FFF2-40B4-BE49-F238E27FC236}">
                <a16:creationId xmlns:a16="http://schemas.microsoft.com/office/drawing/2014/main" id="{A5A4FC33-D142-4E28-8346-35D781135E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1580273" y="2306952"/>
            <a:ext cx="1572593" cy="2244095"/>
          </a:xfrm>
          <a:prstGeom prst="rect">
            <a:avLst/>
          </a:prstGeom>
        </p:spPr>
      </p:pic>
      <p:sp>
        <p:nvSpPr>
          <p:cNvPr id="4" name="Text Placeholder 3">
            <a:extLst>
              <a:ext uri="{FF2B5EF4-FFF2-40B4-BE49-F238E27FC236}">
                <a16:creationId xmlns:a16="http://schemas.microsoft.com/office/drawing/2014/main" id="{C6CC9A77-60CE-4D42-8E97-990157A99D3E}"/>
              </a:ext>
            </a:extLst>
          </p:cNvPr>
          <p:cNvSpPr>
            <a:spLocks noGrp="1"/>
          </p:cNvSpPr>
          <p:nvPr>
            <p:ph type="body" sz="quarter" idx="11"/>
          </p:nvPr>
        </p:nvSpPr>
        <p:spPr>
          <a:xfrm>
            <a:off x="4389120" y="1958784"/>
            <a:ext cx="6858000" cy="4233672"/>
          </a:xfrm>
        </p:spPr>
        <p:txBody>
          <a:bodyPr/>
          <a:lstStyle/>
          <a:p>
            <a:pPr marL="285750" indent="-285750" algn="l">
              <a:lnSpc>
                <a:spcPts val="2800"/>
              </a:lnSpc>
              <a:buFont typeface="Arial" panose="020B0604020202020204" pitchFamily="34" charset="0"/>
              <a:buChar char="•"/>
            </a:pPr>
            <a:r>
              <a:rPr lang="en-US" sz="1800" dirty="0">
                <a:solidFill>
                  <a:schemeClr val="bg1"/>
                </a:solidFill>
              </a:rPr>
              <a:t>Record what the parents and you will partner on when working with the child based on his/her screening results. </a:t>
            </a:r>
          </a:p>
          <a:p>
            <a:pPr marL="285750" indent="-285750" algn="l">
              <a:lnSpc>
                <a:spcPts val="2800"/>
              </a:lnSpc>
              <a:buFont typeface="Arial" panose="020B0604020202020204" pitchFamily="34" charset="0"/>
              <a:buChar char="•"/>
            </a:pPr>
            <a:r>
              <a:rPr lang="en-US" sz="1800" dirty="0">
                <a:solidFill>
                  <a:schemeClr val="bg1"/>
                </a:solidFill>
              </a:rPr>
              <a:t>If a child falls below the cutoff, record if you will be rescreening or referring the child. Speak with your supervisor if you are questioning how to proceed with an assessment or referral. </a:t>
            </a:r>
          </a:p>
          <a:p>
            <a:endParaRPr lang="en-US" dirty="0"/>
          </a:p>
        </p:txBody>
      </p:sp>
    </p:spTree>
    <p:extLst>
      <p:ext uri="{BB962C8B-B14F-4D97-AF65-F5344CB8AC3E}">
        <p14:creationId xmlns:p14="http://schemas.microsoft.com/office/powerpoint/2010/main" val="2600515555"/>
      </p:ext>
    </p:extLst>
  </p:cSld>
  <p:clrMapOvr>
    <a:masterClrMapping/>
  </p:clrMapOvr>
</p:sld>
</file>

<file path=ppt/theme/theme1.xml><?xml version="1.0" encoding="utf-8"?>
<a:theme xmlns:a="http://schemas.openxmlformats.org/drawingml/2006/main" name="Office Theme">
  <a:themeElements>
    <a:clrScheme name="back to school">
      <a:dk1>
        <a:sysClr val="windowText" lastClr="000000"/>
      </a:dk1>
      <a:lt1>
        <a:sysClr val="window" lastClr="FFFFFF"/>
      </a:lt1>
      <a:dk2>
        <a:srgbClr val="445EA2"/>
      </a:dk2>
      <a:lt2>
        <a:srgbClr val="EBEBEB"/>
      </a:lt2>
      <a:accent1>
        <a:srgbClr val="4495A2"/>
      </a:accent1>
      <a:accent2>
        <a:srgbClr val="7CA655"/>
      </a:accent2>
      <a:accent3>
        <a:srgbClr val="DFB240"/>
      </a:accent3>
      <a:accent4>
        <a:srgbClr val="DF8C40"/>
      </a:accent4>
      <a:accent5>
        <a:srgbClr val="DF5D40"/>
      </a:accent5>
      <a:accent6>
        <a:srgbClr val="8760AD"/>
      </a:accent6>
      <a:hlink>
        <a:srgbClr val="DF5D40"/>
      </a:hlink>
      <a:folHlink>
        <a:srgbClr val="8760AD"/>
      </a:folHlink>
    </a:clrScheme>
    <a:fontScheme name="Custom 30">
      <a:majorFont>
        <a:latin typeface="Kristen ITC"/>
        <a:ea typeface=""/>
        <a:cs typeface=""/>
      </a:majorFont>
      <a:minorFont>
        <a:latin typeface="Quir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enHousePresentation_Elementary_Win32_JB_v2" id="{76CC1F8F-1616-4FD5-B5D9-5288357CAB76}" vid="{CCFA5B03-57D1-4BF3-98DD-85D1A7F0A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04EE7CA-01E4-4C36-A155-A254FEC02701}">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431A9B-4B87-4F2F-AB9E-CAE6A6729B86}">
  <ds:schemaRefs>
    <ds:schemaRef ds:uri="http://schemas.microsoft.com/sharepoint/v3/contenttype/forms"/>
  </ds:schemaRefs>
</ds:datastoreItem>
</file>

<file path=customXml/itemProps2.xml><?xml version="1.0" encoding="utf-8"?>
<ds:datastoreItem xmlns:ds="http://schemas.openxmlformats.org/officeDocument/2006/customXml" ds:itemID="{984EED2D-C894-47C4-9CDD-55EC03B2713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60F07EB6-DDE3-49D2-9047-A171C0D29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Open house presentation</Template>
  <TotalTime>150</TotalTime>
  <Words>724</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Kristen ITC</vt:lpstr>
      <vt:lpstr>Quire Sans</vt:lpstr>
      <vt:lpstr>Office Theme</vt:lpstr>
      <vt:lpstr>WCMCA Early Head Start </vt:lpstr>
      <vt:lpstr>Overview</vt:lpstr>
      <vt:lpstr>Preparing for Screening</vt:lpstr>
      <vt:lpstr>Screening Children Birth to 23 Months</vt:lpstr>
      <vt:lpstr>Screening Children 24 Months and Older</vt:lpstr>
      <vt:lpstr>Score Sheet Reminders</vt:lpstr>
      <vt:lpstr>Scoring the Assessment</vt:lpstr>
      <vt:lpstr>Notes and Observations </vt:lpstr>
      <vt:lpstr>Next Steps</vt:lpstr>
      <vt:lpstr>Questions and Helpful Hints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WCMCA Early Head Start</dc:title>
  <dc:creator>Melissa Whittemore</dc:creator>
  <cp:lastModifiedBy>Stephanie Jacobson</cp:lastModifiedBy>
  <cp:revision>9</cp:revision>
  <dcterms:created xsi:type="dcterms:W3CDTF">2021-07-23T18:24:04Z</dcterms:created>
  <dcterms:modified xsi:type="dcterms:W3CDTF">2022-10-10T18:20:36Z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