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4.jpg" ContentType="image/jpg"/>
  <Override PartName="/ppt/media/image16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6" autoAdjust="0"/>
    <p:restoredTop sz="94660"/>
  </p:normalViewPr>
  <p:slideViewPr>
    <p:cSldViewPr>
      <p:cViewPr varScale="1">
        <p:scale>
          <a:sx n="108" d="100"/>
          <a:sy n="108" d="100"/>
        </p:scale>
        <p:origin x="178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1200"/>
            <a:ext cx="8001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62175" y="257175"/>
            <a:ext cx="486727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43650" y="257175"/>
            <a:ext cx="809625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1895" y="397510"/>
            <a:ext cx="4220209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F1F1F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154" y="4306189"/>
            <a:ext cx="8949690" cy="1275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1F1F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1F1F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1200"/>
            <a:ext cx="8001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84551" y="2552700"/>
            <a:ext cx="6248400" cy="1752600"/>
          </a:xfrm>
          <a:custGeom>
            <a:avLst/>
            <a:gdLst/>
            <a:ahLst/>
            <a:cxnLst/>
            <a:rect l="l" t="t" r="r" b="b"/>
            <a:pathLst>
              <a:path w="6248400" h="1752600">
                <a:moveTo>
                  <a:pt x="0" y="1752600"/>
                </a:moveTo>
                <a:lnTo>
                  <a:pt x="6248400" y="1752600"/>
                </a:lnTo>
                <a:lnTo>
                  <a:pt x="6248400" y="0"/>
                </a:lnTo>
                <a:lnTo>
                  <a:pt x="0" y="0"/>
                </a:lnTo>
                <a:lnTo>
                  <a:pt x="0" y="1752600"/>
                </a:lnTo>
                <a:close/>
              </a:path>
            </a:pathLst>
          </a:custGeom>
          <a:solidFill>
            <a:srgbClr val="9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43250" y="2457450"/>
            <a:ext cx="5772150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058150" y="2457450"/>
            <a:ext cx="1019175" cy="142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57650" y="3219450"/>
            <a:ext cx="3952875" cy="1428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53275" y="3219450"/>
            <a:ext cx="1019175" cy="142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1F1F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791200"/>
            <a:ext cx="8001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9615" y="397510"/>
            <a:ext cx="6144768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F1F1F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204" y="1483042"/>
            <a:ext cx="7895590" cy="3367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clkc.ohs.acf.hhs.gov/hslc)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F7393E-28B3-4FA2-BFE0-DBFD258B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655"/>
            <a:ext cx="9144000" cy="2659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F9DA43-B554-4B85-BF5E-139CA5F4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9"/>
            <a:ext cx="2895600" cy="3332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E98E4-BD6B-42A8-BD62-6C12E37DA009}"/>
              </a:ext>
            </a:extLst>
          </p:cNvPr>
          <p:cNvSpPr txBox="1"/>
          <p:nvPr/>
        </p:nvSpPr>
        <p:spPr>
          <a:xfrm>
            <a:off x="2900779" y="2416329"/>
            <a:ext cx="624840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UNDERSTANDING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323850"/>
            <a:ext cx="412432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4575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448944"/>
            <a:ext cx="35814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Emotional</a:t>
            </a:r>
            <a:r>
              <a:rPr sz="3200" spc="-200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635505"/>
            <a:ext cx="7294245" cy="29292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26364">
              <a:lnSpc>
                <a:spcPct val="100000"/>
              </a:lnSpc>
              <a:spcBef>
                <a:spcPts val="130"/>
              </a:spcBef>
            </a:pPr>
            <a:r>
              <a:rPr sz="2750" spc="-5" dirty="0">
                <a:latin typeface="Century Gothic"/>
                <a:cs typeface="Century Gothic"/>
              </a:rPr>
              <a:t>Classrooms </a:t>
            </a:r>
            <a:r>
              <a:rPr sz="2750" spc="25" dirty="0">
                <a:latin typeface="Century Gothic"/>
                <a:cs typeface="Century Gothic"/>
              </a:rPr>
              <a:t>have </a:t>
            </a:r>
            <a:r>
              <a:rPr sz="2750" spc="20" dirty="0">
                <a:latin typeface="Century Gothic"/>
                <a:cs typeface="Century Gothic"/>
              </a:rPr>
              <a:t>a </a:t>
            </a:r>
            <a:r>
              <a:rPr sz="2750" b="1" spc="10" dirty="0">
                <a:latin typeface="Century Gothic"/>
                <a:cs typeface="Century Gothic"/>
              </a:rPr>
              <a:t>positive climate </a:t>
            </a:r>
            <a:r>
              <a:rPr sz="2750" spc="45" dirty="0">
                <a:latin typeface="Century Gothic"/>
                <a:cs typeface="Century Gothic"/>
              </a:rPr>
              <a:t>when  </a:t>
            </a:r>
            <a:r>
              <a:rPr sz="2750" spc="-5" dirty="0">
                <a:latin typeface="Century Gothic"/>
                <a:cs typeface="Century Gothic"/>
              </a:rPr>
              <a:t>teachers </a:t>
            </a:r>
            <a:r>
              <a:rPr sz="2750" spc="15" dirty="0">
                <a:latin typeface="Century Gothic"/>
                <a:cs typeface="Century Gothic"/>
              </a:rPr>
              <a:t>and</a:t>
            </a:r>
            <a:r>
              <a:rPr sz="2750" spc="-470" dirty="0">
                <a:latin typeface="Century Gothic"/>
                <a:cs typeface="Century Gothic"/>
              </a:rPr>
              <a:t> </a:t>
            </a:r>
            <a:r>
              <a:rPr sz="2750" spc="-20" dirty="0">
                <a:latin typeface="Century Gothic"/>
                <a:cs typeface="Century Gothic"/>
              </a:rPr>
              <a:t>students:</a:t>
            </a:r>
            <a:endParaRPr sz="2750">
              <a:latin typeface="Century Gothic"/>
              <a:cs typeface="Century Gothic"/>
            </a:endParaRPr>
          </a:p>
          <a:p>
            <a:pPr marL="756285" marR="5080" indent="-286385">
              <a:lnSpc>
                <a:spcPts val="2850"/>
              </a:lnSpc>
              <a:spcBef>
                <a:spcPts val="78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25" dirty="0">
                <a:latin typeface="Century Gothic"/>
                <a:cs typeface="Century Gothic"/>
              </a:rPr>
              <a:t>Have </a:t>
            </a:r>
            <a:r>
              <a:rPr sz="2400" spc="10" dirty="0">
                <a:latin typeface="Century Gothic"/>
                <a:cs typeface="Century Gothic"/>
              </a:rPr>
              <a:t>positive </a:t>
            </a:r>
            <a:r>
              <a:rPr sz="2400" spc="5" dirty="0">
                <a:latin typeface="Century Gothic"/>
                <a:cs typeface="Century Gothic"/>
              </a:rPr>
              <a:t>relationships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-48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clearly </a:t>
            </a:r>
            <a:r>
              <a:rPr sz="2400" spc="15" dirty="0">
                <a:latin typeface="Century Gothic"/>
                <a:cs typeface="Century Gothic"/>
              </a:rPr>
              <a:t>enjoy  being </a:t>
            </a:r>
            <a:r>
              <a:rPr sz="2400" spc="20" dirty="0">
                <a:latin typeface="Century Gothic"/>
                <a:cs typeface="Century Gothic"/>
              </a:rPr>
              <a:t>with </a:t>
            </a:r>
            <a:r>
              <a:rPr sz="2400" spc="10" dirty="0">
                <a:latin typeface="Century Gothic"/>
                <a:cs typeface="Century Gothic"/>
              </a:rPr>
              <a:t>each</a:t>
            </a:r>
            <a:r>
              <a:rPr sz="2400" spc="-29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other</a:t>
            </a:r>
            <a:endParaRPr sz="2400">
              <a:latin typeface="Century Gothic"/>
              <a:cs typeface="Century Gothic"/>
            </a:endParaRPr>
          </a:p>
          <a:p>
            <a:pPr marL="756285" marR="550545" indent="-286385">
              <a:lnSpc>
                <a:spcPts val="2860"/>
              </a:lnSpc>
              <a:spcBef>
                <a:spcPts val="60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10" dirty="0">
                <a:latin typeface="Century Gothic"/>
                <a:cs typeface="Century Gothic"/>
              </a:rPr>
              <a:t>Children </a:t>
            </a:r>
            <a:r>
              <a:rPr sz="2400" spc="5" dirty="0">
                <a:latin typeface="Century Gothic"/>
                <a:cs typeface="Century Gothic"/>
              </a:rPr>
              <a:t>are </a:t>
            </a:r>
            <a:r>
              <a:rPr sz="2400" spc="-5" dirty="0">
                <a:latin typeface="Century Gothic"/>
                <a:cs typeface="Century Gothic"/>
              </a:rPr>
              <a:t>excited about </a:t>
            </a:r>
            <a:r>
              <a:rPr sz="2400" spc="10" dirty="0">
                <a:latin typeface="Century Gothic"/>
                <a:cs typeface="Century Gothic"/>
              </a:rPr>
              <a:t>learning</a:t>
            </a:r>
            <a:r>
              <a:rPr sz="2400" spc="-32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and  spending </a:t>
            </a:r>
            <a:r>
              <a:rPr sz="2400" spc="-5" dirty="0">
                <a:latin typeface="Century Gothic"/>
                <a:cs typeface="Century Gothic"/>
              </a:rPr>
              <a:t>time </a:t>
            </a:r>
            <a:r>
              <a:rPr sz="2400" spc="20" dirty="0">
                <a:latin typeface="Century Gothic"/>
                <a:cs typeface="Century Gothic"/>
              </a:rPr>
              <a:t>in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-2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classroom</a:t>
            </a:r>
            <a:endParaRPr sz="240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Are respectful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10" dirty="0">
                <a:latin typeface="Century Gothic"/>
                <a:cs typeface="Century Gothic"/>
              </a:rPr>
              <a:t>one</a:t>
            </a:r>
            <a:r>
              <a:rPr sz="2400" spc="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another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323850"/>
            <a:ext cx="412432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4575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448944"/>
            <a:ext cx="35814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Emotional</a:t>
            </a:r>
            <a:r>
              <a:rPr sz="3200" spc="-200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635505"/>
            <a:ext cx="8047355" cy="32912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669290">
              <a:lnSpc>
                <a:spcPct val="100000"/>
              </a:lnSpc>
              <a:spcBef>
                <a:spcPts val="130"/>
              </a:spcBef>
            </a:pPr>
            <a:r>
              <a:rPr sz="2750" spc="-5" dirty="0">
                <a:latin typeface="Century Gothic"/>
                <a:cs typeface="Century Gothic"/>
              </a:rPr>
              <a:t>Classrooms </a:t>
            </a:r>
            <a:r>
              <a:rPr sz="2750" spc="25" dirty="0">
                <a:latin typeface="Century Gothic"/>
                <a:cs typeface="Century Gothic"/>
              </a:rPr>
              <a:t>have </a:t>
            </a:r>
            <a:r>
              <a:rPr sz="2750" spc="20" dirty="0">
                <a:latin typeface="Century Gothic"/>
                <a:cs typeface="Century Gothic"/>
              </a:rPr>
              <a:t>a </a:t>
            </a:r>
            <a:r>
              <a:rPr sz="2750" b="1" spc="5" dirty="0">
                <a:latin typeface="Century Gothic"/>
                <a:cs typeface="Century Gothic"/>
              </a:rPr>
              <a:t>negative </a:t>
            </a:r>
            <a:r>
              <a:rPr sz="2750" b="1" spc="10" dirty="0">
                <a:latin typeface="Century Gothic"/>
                <a:cs typeface="Century Gothic"/>
              </a:rPr>
              <a:t>climate </a:t>
            </a:r>
            <a:r>
              <a:rPr sz="2750" spc="45" dirty="0">
                <a:latin typeface="Century Gothic"/>
                <a:cs typeface="Century Gothic"/>
              </a:rPr>
              <a:t>when  </a:t>
            </a:r>
            <a:r>
              <a:rPr sz="2750" spc="-5" dirty="0">
                <a:latin typeface="Century Gothic"/>
                <a:cs typeface="Century Gothic"/>
              </a:rPr>
              <a:t>teachers </a:t>
            </a:r>
            <a:r>
              <a:rPr sz="2750" spc="15" dirty="0">
                <a:latin typeface="Century Gothic"/>
                <a:cs typeface="Century Gothic"/>
              </a:rPr>
              <a:t>and</a:t>
            </a:r>
            <a:r>
              <a:rPr sz="2750" spc="-470" dirty="0">
                <a:latin typeface="Century Gothic"/>
                <a:cs typeface="Century Gothic"/>
              </a:rPr>
              <a:t> </a:t>
            </a:r>
            <a:r>
              <a:rPr sz="2750" spc="-20" dirty="0">
                <a:latin typeface="Century Gothic"/>
                <a:cs typeface="Century Gothic"/>
              </a:rPr>
              <a:t>students:</a:t>
            </a:r>
            <a:endParaRPr sz="275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Demonstrate </a:t>
            </a:r>
            <a:r>
              <a:rPr sz="2400" spc="5" dirty="0">
                <a:latin typeface="Century Gothic"/>
                <a:cs typeface="Century Gothic"/>
              </a:rPr>
              <a:t>frequent </a:t>
            </a:r>
            <a:r>
              <a:rPr sz="2400" dirty="0">
                <a:latin typeface="Century Gothic"/>
                <a:cs typeface="Century Gothic"/>
              </a:rPr>
              <a:t>irritation </a:t>
            </a:r>
            <a:r>
              <a:rPr sz="2400" spc="20" dirty="0">
                <a:latin typeface="Century Gothic"/>
                <a:cs typeface="Century Gothic"/>
              </a:rPr>
              <a:t>with </a:t>
            </a:r>
            <a:r>
              <a:rPr sz="2400" spc="10" dirty="0">
                <a:latin typeface="Century Gothic"/>
                <a:cs typeface="Century Gothic"/>
              </a:rPr>
              <a:t>each</a:t>
            </a:r>
            <a:r>
              <a:rPr sz="2400" spc="-30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other</a:t>
            </a:r>
            <a:endParaRPr sz="2400">
              <a:latin typeface="Century Gothic"/>
              <a:cs typeface="Century Gothic"/>
            </a:endParaRPr>
          </a:p>
          <a:p>
            <a:pPr marL="756285" marR="317500" indent="-286385">
              <a:lnSpc>
                <a:spcPts val="2850"/>
              </a:lnSpc>
              <a:spcBef>
                <a:spcPts val="69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15" dirty="0">
                <a:latin typeface="Century Gothic"/>
                <a:cs typeface="Century Gothic"/>
              </a:rPr>
              <a:t>Negative </a:t>
            </a:r>
            <a:r>
              <a:rPr sz="2400" spc="-10" dirty="0">
                <a:latin typeface="Century Gothic"/>
                <a:cs typeface="Century Gothic"/>
              </a:rPr>
              <a:t>situations </a:t>
            </a:r>
            <a:r>
              <a:rPr sz="2400" spc="-15" dirty="0">
                <a:latin typeface="Century Gothic"/>
                <a:cs typeface="Century Gothic"/>
              </a:rPr>
              <a:t>escalate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spc="-15" dirty="0">
                <a:latin typeface="Century Gothic"/>
                <a:cs typeface="Century Gothic"/>
              </a:rPr>
              <a:t>the </a:t>
            </a:r>
            <a:r>
              <a:rPr sz="2400" dirty="0">
                <a:latin typeface="Century Gothic"/>
                <a:cs typeface="Century Gothic"/>
              </a:rPr>
              <a:t>teacher </a:t>
            </a:r>
            <a:r>
              <a:rPr sz="2400" spc="20" dirty="0">
                <a:latin typeface="Century Gothic"/>
                <a:cs typeface="Century Gothic"/>
              </a:rPr>
              <a:t>is  </a:t>
            </a:r>
            <a:r>
              <a:rPr sz="2400" spc="-5" dirty="0">
                <a:latin typeface="Century Gothic"/>
                <a:cs typeface="Century Gothic"/>
              </a:rPr>
              <a:t>unable </a:t>
            </a:r>
            <a:r>
              <a:rPr sz="2400" spc="-35" dirty="0">
                <a:latin typeface="Century Gothic"/>
                <a:cs typeface="Century Gothic"/>
              </a:rPr>
              <a:t>to </a:t>
            </a:r>
            <a:r>
              <a:rPr sz="2400" spc="-10" dirty="0">
                <a:latin typeface="Century Gothic"/>
                <a:cs typeface="Century Gothic"/>
              </a:rPr>
              <a:t>diffuse</a:t>
            </a:r>
            <a:r>
              <a:rPr sz="2400" spc="8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them</a:t>
            </a:r>
            <a:endParaRPr sz="2400">
              <a:latin typeface="Century Gothic"/>
              <a:cs typeface="Century Gothic"/>
            </a:endParaRPr>
          </a:p>
          <a:p>
            <a:pPr marL="756285" marR="5080" indent="-286385">
              <a:lnSpc>
                <a:spcPct val="100400"/>
              </a:lnSpc>
              <a:spcBef>
                <a:spcPts val="4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5" dirty="0">
                <a:latin typeface="Century Gothic"/>
                <a:cs typeface="Century Gothic"/>
              </a:rPr>
              <a:t>When </a:t>
            </a:r>
            <a:r>
              <a:rPr sz="2400" dirty="0">
                <a:latin typeface="Century Gothic"/>
                <a:cs typeface="Century Gothic"/>
              </a:rPr>
              <a:t>there </a:t>
            </a:r>
            <a:r>
              <a:rPr sz="2400" spc="5" dirty="0">
                <a:latin typeface="Century Gothic"/>
                <a:cs typeface="Century Gothic"/>
              </a:rPr>
              <a:t>are </a:t>
            </a:r>
            <a:r>
              <a:rPr sz="2400" spc="-5" dirty="0">
                <a:latin typeface="Century Gothic"/>
                <a:cs typeface="Century Gothic"/>
              </a:rPr>
              <a:t>examples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5" dirty="0">
                <a:latin typeface="Century Gothic"/>
                <a:cs typeface="Century Gothic"/>
              </a:rPr>
              <a:t>threatening </a:t>
            </a:r>
            <a:r>
              <a:rPr sz="2400" dirty="0">
                <a:latin typeface="Century Gothic"/>
                <a:cs typeface="Century Gothic"/>
              </a:rPr>
              <a:t>or  </a:t>
            </a:r>
            <a:r>
              <a:rPr sz="2400" spc="-5" dirty="0">
                <a:latin typeface="Century Gothic"/>
                <a:cs typeface="Century Gothic"/>
              </a:rPr>
              <a:t>bullying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behaviors,</a:t>
            </a:r>
            <a:r>
              <a:rPr sz="2400" spc="-210" dirty="0">
                <a:latin typeface="Century Gothic"/>
                <a:cs typeface="Century Gothic"/>
              </a:rPr>
              <a:t> </a:t>
            </a:r>
            <a:r>
              <a:rPr sz="2400" spc="35" dirty="0">
                <a:latin typeface="Century Gothic"/>
                <a:cs typeface="Century Gothic"/>
              </a:rPr>
              <a:t>when</a:t>
            </a:r>
            <a:r>
              <a:rPr sz="2400" spc="-18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there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frequent</a:t>
            </a:r>
            <a:r>
              <a:rPr sz="2400" spc="-1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teasing  or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humiliation,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or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35" dirty="0">
                <a:latin typeface="Century Gothic"/>
                <a:cs typeface="Century Gothic"/>
              </a:rPr>
              <a:t>when</a:t>
            </a:r>
            <a:r>
              <a:rPr sz="2400" spc="-19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harsh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punishment</a:t>
            </a:r>
            <a:r>
              <a:rPr sz="2400" spc="-130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is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used.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323850"/>
            <a:ext cx="412432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4575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448944"/>
            <a:ext cx="35814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Emotional</a:t>
            </a:r>
            <a:r>
              <a:rPr sz="3200" spc="-200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551667"/>
            <a:ext cx="7804150" cy="28695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dirty="0">
                <a:latin typeface="Century Gothic"/>
                <a:cs typeface="Century Gothic"/>
              </a:rPr>
              <a:t>are </a:t>
            </a:r>
            <a:r>
              <a:rPr sz="2750" b="1" spc="10" dirty="0">
                <a:latin typeface="Century Gothic"/>
                <a:cs typeface="Century Gothic"/>
              </a:rPr>
              <a:t>sensitive</a:t>
            </a:r>
            <a:r>
              <a:rPr sz="2750" b="1" spc="385" dirty="0">
                <a:latin typeface="Century Gothic"/>
                <a:cs typeface="Century Gothic"/>
              </a:rPr>
              <a:t> </a:t>
            </a:r>
            <a:r>
              <a:rPr sz="2750" spc="40" dirty="0">
                <a:latin typeface="Century Gothic"/>
                <a:cs typeface="Century Gothic"/>
              </a:rPr>
              <a:t>when:</a:t>
            </a:r>
            <a:endParaRPr sz="2750">
              <a:latin typeface="Century Gothic"/>
              <a:cs typeface="Century Gothic"/>
            </a:endParaRPr>
          </a:p>
          <a:p>
            <a:pPr marL="756285" marR="152400" indent="-286385">
              <a:lnSpc>
                <a:spcPct val="100400"/>
              </a:lnSpc>
              <a:spcBef>
                <a:spcPts val="56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5" dirty="0">
                <a:latin typeface="Century Gothic"/>
                <a:cs typeface="Century Gothic"/>
              </a:rPr>
              <a:t>They </a:t>
            </a:r>
            <a:r>
              <a:rPr sz="2400" spc="5" dirty="0">
                <a:latin typeface="Century Gothic"/>
                <a:cs typeface="Century Gothic"/>
              </a:rPr>
              <a:t>know </a:t>
            </a:r>
            <a:r>
              <a:rPr sz="2400" dirty="0">
                <a:latin typeface="Century Gothic"/>
                <a:cs typeface="Century Gothic"/>
              </a:rPr>
              <a:t>their </a:t>
            </a:r>
            <a:r>
              <a:rPr sz="2400" spc="-20" dirty="0">
                <a:latin typeface="Century Gothic"/>
                <a:cs typeface="Century Gothic"/>
              </a:rPr>
              <a:t>students </a:t>
            </a:r>
            <a:r>
              <a:rPr sz="2400" spc="15" dirty="0">
                <a:latin typeface="Century Gothic"/>
                <a:cs typeface="Century Gothic"/>
              </a:rPr>
              <a:t>well </a:t>
            </a:r>
            <a:r>
              <a:rPr sz="2400" spc="5" dirty="0">
                <a:latin typeface="Century Gothic"/>
                <a:cs typeface="Century Gothic"/>
              </a:rPr>
              <a:t>enough </a:t>
            </a:r>
            <a:r>
              <a:rPr sz="2400" spc="-15" dirty="0">
                <a:latin typeface="Century Gothic"/>
                <a:cs typeface="Century Gothic"/>
              </a:rPr>
              <a:t>both  </a:t>
            </a:r>
            <a:r>
              <a:rPr sz="2400" dirty="0">
                <a:latin typeface="Century Gothic"/>
                <a:cs typeface="Century Gothic"/>
              </a:rPr>
              <a:t>academically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spc="-5" dirty="0">
                <a:latin typeface="Century Gothic"/>
                <a:cs typeface="Century Gothic"/>
              </a:rPr>
              <a:t>socially </a:t>
            </a:r>
            <a:r>
              <a:rPr sz="2400" spc="-35" dirty="0">
                <a:latin typeface="Century Gothic"/>
                <a:cs typeface="Century Gothic"/>
              </a:rPr>
              <a:t>to </a:t>
            </a:r>
            <a:r>
              <a:rPr sz="2400" spc="5" dirty="0">
                <a:latin typeface="Century Gothic"/>
                <a:cs typeface="Century Gothic"/>
              </a:rPr>
              <a:t>be </a:t>
            </a:r>
            <a:r>
              <a:rPr sz="2400" spc="25" dirty="0">
                <a:latin typeface="Century Gothic"/>
                <a:cs typeface="Century Gothic"/>
              </a:rPr>
              <a:t>aware </a:t>
            </a:r>
            <a:r>
              <a:rPr sz="2400" dirty="0">
                <a:latin typeface="Century Gothic"/>
                <a:cs typeface="Century Gothic"/>
              </a:rPr>
              <a:t>of</a:t>
            </a:r>
            <a:r>
              <a:rPr sz="2400" spc="-30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and  </a:t>
            </a:r>
            <a:r>
              <a:rPr sz="2400" spc="5" dirty="0">
                <a:latin typeface="Century Gothic"/>
                <a:cs typeface="Century Gothic"/>
              </a:rPr>
              <a:t>respond </a:t>
            </a:r>
            <a:r>
              <a:rPr sz="2400" spc="-35" dirty="0">
                <a:latin typeface="Century Gothic"/>
                <a:cs typeface="Century Gothic"/>
              </a:rPr>
              <a:t>to </a:t>
            </a:r>
            <a:r>
              <a:rPr sz="2400" dirty="0">
                <a:latin typeface="Century Gothic"/>
                <a:cs typeface="Century Gothic"/>
              </a:rPr>
              <a:t>their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needs.</a:t>
            </a:r>
            <a:endParaRPr sz="2400">
              <a:latin typeface="Century Gothic"/>
              <a:cs typeface="Century Gothic"/>
            </a:endParaRPr>
          </a:p>
          <a:p>
            <a:pPr marL="756285" marR="5080" indent="-286385">
              <a:lnSpc>
                <a:spcPct val="99100"/>
              </a:lnSpc>
              <a:spcBef>
                <a:spcPts val="60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10" dirty="0">
                <a:latin typeface="Century Gothic"/>
                <a:cs typeface="Century Gothic"/>
              </a:rPr>
              <a:t>Children are </a:t>
            </a:r>
            <a:r>
              <a:rPr sz="2400" spc="-5" dirty="0">
                <a:latin typeface="Century Gothic"/>
                <a:cs typeface="Century Gothic"/>
              </a:rPr>
              <a:t>comfortable </a:t>
            </a:r>
            <a:r>
              <a:rPr sz="2400" spc="5" dirty="0">
                <a:latin typeface="Century Gothic"/>
                <a:cs typeface="Century Gothic"/>
              </a:rPr>
              <a:t>enough </a:t>
            </a:r>
            <a:r>
              <a:rPr sz="2400" spc="-30" dirty="0">
                <a:latin typeface="Century Gothic"/>
                <a:cs typeface="Century Gothic"/>
              </a:rPr>
              <a:t>to </a:t>
            </a:r>
            <a:r>
              <a:rPr sz="2400" dirty="0">
                <a:latin typeface="Century Gothic"/>
                <a:cs typeface="Century Gothic"/>
              </a:rPr>
              <a:t>freely  participate </a:t>
            </a:r>
            <a:r>
              <a:rPr sz="2400" spc="15" dirty="0">
                <a:latin typeface="Century Gothic"/>
                <a:cs typeface="Century Gothic"/>
              </a:rPr>
              <a:t>and </a:t>
            </a:r>
            <a:r>
              <a:rPr sz="2400" spc="-15" dirty="0">
                <a:latin typeface="Century Gothic"/>
                <a:cs typeface="Century Gothic"/>
              </a:rPr>
              <a:t>take </a:t>
            </a:r>
            <a:r>
              <a:rPr sz="2400" spc="-5" dirty="0">
                <a:latin typeface="Century Gothic"/>
                <a:cs typeface="Century Gothic"/>
              </a:rPr>
              <a:t>risks, </a:t>
            </a:r>
            <a:r>
              <a:rPr sz="2400" spc="5" dirty="0">
                <a:latin typeface="Century Gothic"/>
                <a:cs typeface="Century Gothic"/>
              </a:rPr>
              <a:t>seeking </a:t>
            </a:r>
            <a:r>
              <a:rPr sz="2400" spc="-15" dirty="0">
                <a:latin typeface="Century Gothic"/>
                <a:cs typeface="Century Gothic"/>
              </a:rPr>
              <a:t>adult</a:t>
            </a:r>
            <a:r>
              <a:rPr sz="2400" spc="-16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support  </a:t>
            </a:r>
            <a:r>
              <a:rPr sz="2400" spc="10" dirty="0">
                <a:latin typeface="Century Gothic"/>
                <a:cs typeface="Century Gothic"/>
              </a:rPr>
              <a:t>and guidance </a:t>
            </a:r>
            <a:r>
              <a:rPr sz="2400" spc="35" dirty="0">
                <a:latin typeface="Century Gothic"/>
                <a:cs typeface="Century Gothic"/>
              </a:rPr>
              <a:t>when</a:t>
            </a:r>
            <a:r>
              <a:rPr sz="2400" spc="-39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needed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6975" y="323850"/>
            <a:ext cx="412432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9800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4575" y="323850"/>
            <a:ext cx="67627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0245" y="448944"/>
            <a:ext cx="35814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Emotional</a:t>
            </a:r>
            <a:r>
              <a:rPr sz="3200" spc="-200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635505"/>
            <a:ext cx="7726680" cy="2557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spc="55" dirty="0">
                <a:latin typeface="Century Gothic"/>
                <a:cs typeface="Century Gothic"/>
              </a:rPr>
              <a:t>who </a:t>
            </a:r>
            <a:r>
              <a:rPr sz="2750" spc="-10" dirty="0">
                <a:latin typeface="Century Gothic"/>
                <a:cs typeface="Century Gothic"/>
              </a:rPr>
              <a:t>demonstrate </a:t>
            </a:r>
            <a:r>
              <a:rPr sz="2750" spc="20" dirty="0">
                <a:latin typeface="Century Gothic"/>
                <a:cs typeface="Century Gothic"/>
              </a:rPr>
              <a:t>a </a:t>
            </a:r>
            <a:r>
              <a:rPr sz="2750" spc="30" dirty="0">
                <a:latin typeface="Century Gothic"/>
                <a:cs typeface="Century Gothic"/>
              </a:rPr>
              <a:t>high </a:t>
            </a:r>
            <a:r>
              <a:rPr sz="2750" b="1" spc="5" dirty="0">
                <a:latin typeface="Century Gothic"/>
                <a:cs typeface="Century Gothic"/>
              </a:rPr>
              <a:t>regard for  </a:t>
            </a:r>
            <a:r>
              <a:rPr sz="2750" b="1" dirty="0">
                <a:latin typeface="Century Gothic"/>
                <a:cs typeface="Century Gothic"/>
              </a:rPr>
              <a:t>student</a:t>
            </a:r>
            <a:r>
              <a:rPr sz="2750" b="1" spc="114" dirty="0">
                <a:latin typeface="Century Gothic"/>
                <a:cs typeface="Century Gothic"/>
              </a:rPr>
              <a:t> </a:t>
            </a:r>
            <a:r>
              <a:rPr sz="2750" b="1" spc="10" dirty="0">
                <a:latin typeface="Century Gothic"/>
                <a:cs typeface="Century Gothic"/>
              </a:rPr>
              <a:t>perspectives</a:t>
            </a:r>
            <a:r>
              <a:rPr sz="2750" spc="10" dirty="0">
                <a:latin typeface="Century Gothic"/>
                <a:cs typeface="Century Gothic"/>
              </a:rPr>
              <a:t>:</a:t>
            </a:r>
            <a:endParaRPr sz="2750">
              <a:latin typeface="Century Gothic"/>
              <a:cs typeface="Century Gothic"/>
            </a:endParaRPr>
          </a:p>
          <a:p>
            <a:pPr marL="756285" marR="169545" indent="-286385">
              <a:lnSpc>
                <a:spcPts val="2850"/>
              </a:lnSpc>
              <a:spcBef>
                <a:spcPts val="78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Are </a:t>
            </a:r>
            <a:r>
              <a:rPr sz="2400" spc="-5" dirty="0">
                <a:latin typeface="Century Gothic"/>
                <a:cs typeface="Century Gothic"/>
              </a:rPr>
              <a:t>flexible </a:t>
            </a:r>
            <a:r>
              <a:rPr sz="2400" spc="20" dirty="0">
                <a:latin typeface="Century Gothic"/>
                <a:cs typeface="Century Gothic"/>
              </a:rPr>
              <a:t>in </a:t>
            </a:r>
            <a:r>
              <a:rPr sz="2400" spc="10" dirty="0">
                <a:latin typeface="Century Gothic"/>
                <a:cs typeface="Century Gothic"/>
              </a:rPr>
              <a:t>incorporating children’s</a:t>
            </a:r>
            <a:r>
              <a:rPr sz="2400" spc="-47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interests  </a:t>
            </a:r>
            <a:r>
              <a:rPr sz="2400" spc="10" dirty="0">
                <a:latin typeface="Century Gothic"/>
                <a:cs typeface="Century Gothic"/>
              </a:rPr>
              <a:t>and ideas </a:t>
            </a:r>
            <a:r>
              <a:rPr sz="2400" spc="20" dirty="0">
                <a:latin typeface="Century Gothic"/>
                <a:cs typeface="Century Gothic"/>
              </a:rPr>
              <a:t>in </a:t>
            </a:r>
            <a:r>
              <a:rPr sz="2400" dirty="0">
                <a:latin typeface="Century Gothic"/>
                <a:cs typeface="Century Gothic"/>
              </a:rPr>
              <a:t>their </a:t>
            </a:r>
            <a:r>
              <a:rPr sz="2400" spc="10" dirty="0">
                <a:latin typeface="Century Gothic"/>
                <a:cs typeface="Century Gothic"/>
              </a:rPr>
              <a:t>learning</a:t>
            </a:r>
            <a:r>
              <a:rPr sz="2400" spc="-46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activities</a:t>
            </a:r>
            <a:endParaRPr sz="240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5" dirty="0">
                <a:latin typeface="Century Gothic"/>
                <a:cs typeface="Century Gothic"/>
              </a:rPr>
              <a:t>Encourage </a:t>
            </a:r>
            <a:r>
              <a:rPr sz="2400" spc="10" dirty="0">
                <a:latin typeface="Century Gothic"/>
                <a:cs typeface="Century Gothic"/>
              </a:rPr>
              <a:t>children </a:t>
            </a:r>
            <a:r>
              <a:rPr sz="2400" spc="-35" dirty="0">
                <a:latin typeface="Century Gothic"/>
                <a:cs typeface="Century Gothic"/>
              </a:rPr>
              <a:t>to </a:t>
            </a:r>
            <a:r>
              <a:rPr sz="2400" spc="-5" dirty="0">
                <a:latin typeface="Century Gothic"/>
                <a:cs typeface="Century Gothic"/>
              </a:rPr>
              <a:t>express </a:t>
            </a:r>
            <a:r>
              <a:rPr sz="2400" dirty="0">
                <a:latin typeface="Century Gothic"/>
                <a:cs typeface="Century Gothic"/>
              </a:rPr>
              <a:t>their</a:t>
            </a:r>
            <a:r>
              <a:rPr sz="2400" spc="-19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ideas</a:t>
            </a:r>
            <a:endParaRPr sz="240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Foster </a:t>
            </a:r>
            <a:r>
              <a:rPr sz="2400" spc="15" dirty="0">
                <a:latin typeface="Century Gothic"/>
                <a:cs typeface="Century Gothic"/>
              </a:rPr>
              <a:t>independence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-2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responsibility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25" y="257175"/>
            <a:ext cx="741045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0475" y="257175"/>
            <a:ext cx="80962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95069" y="397510"/>
            <a:ext cx="67564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CLASSROOM</a:t>
            </a:r>
            <a:r>
              <a:rPr spc="5" dirty="0"/>
              <a:t> </a:t>
            </a:r>
            <a:r>
              <a:rPr spc="15" dirty="0"/>
              <a:t>ORGANIZATION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530923" y="1374139"/>
            <a:ext cx="2211705" cy="1106170"/>
          </a:xfrm>
          <a:custGeom>
            <a:avLst/>
            <a:gdLst/>
            <a:ahLst/>
            <a:cxnLst/>
            <a:rect l="l" t="t" r="r" b="b"/>
            <a:pathLst>
              <a:path w="2211705" h="1106170">
                <a:moveTo>
                  <a:pt x="2101151" y="0"/>
                </a:moveTo>
                <a:lnTo>
                  <a:pt x="110578" y="0"/>
                </a:lnTo>
                <a:lnTo>
                  <a:pt x="67535" y="8691"/>
                </a:lnTo>
                <a:lnTo>
                  <a:pt x="32386" y="32385"/>
                </a:lnTo>
                <a:lnTo>
                  <a:pt x="8689" y="67508"/>
                </a:lnTo>
                <a:lnTo>
                  <a:pt x="0" y="110489"/>
                </a:lnTo>
                <a:lnTo>
                  <a:pt x="0" y="995172"/>
                </a:lnTo>
                <a:lnTo>
                  <a:pt x="8689" y="1038226"/>
                </a:lnTo>
                <a:lnTo>
                  <a:pt x="32386" y="1073388"/>
                </a:lnTo>
                <a:lnTo>
                  <a:pt x="67535" y="1097095"/>
                </a:lnTo>
                <a:lnTo>
                  <a:pt x="110578" y="1105789"/>
                </a:lnTo>
                <a:lnTo>
                  <a:pt x="2101151" y="1105789"/>
                </a:lnTo>
                <a:lnTo>
                  <a:pt x="2144186" y="1097095"/>
                </a:lnTo>
                <a:lnTo>
                  <a:pt x="2179304" y="1073388"/>
                </a:lnTo>
                <a:lnTo>
                  <a:pt x="2202967" y="1038226"/>
                </a:lnTo>
                <a:lnTo>
                  <a:pt x="2211641" y="995172"/>
                </a:lnTo>
                <a:lnTo>
                  <a:pt x="2211641" y="110489"/>
                </a:lnTo>
                <a:lnTo>
                  <a:pt x="2202967" y="67508"/>
                </a:lnTo>
                <a:lnTo>
                  <a:pt x="2179304" y="32385"/>
                </a:lnTo>
                <a:lnTo>
                  <a:pt x="2144186" y="8691"/>
                </a:lnTo>
                <a:lnTo>
                  <a:pt x="21011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923" y="1374139"/>
            <a:ext cx="2211705" cy="1106170"/>
          </a:xfrm>
          <a:custGeom>
            <a:avLst/>
            <a:gdLst/>
            <a:ahLst/>
            <a:cxnLst/>
            <a:rect l="l" t="t" r="r" b="b"/>
            <a:pathLst>
              <a:path w="2211705" h="1106170">
                <a:moveTo>
                  <a:pt x="0" y="110489"/>
                </a:moveTo>
                <a:lnTo>
                  <a:pt x="8689" y="67508"/>
                </a:lnTo>
                <a:lnTo>
                  <a:pt x="32386" y="32385"/>
                </a:lnTo>
                <a:lnTo>
                  <a:pt x="67535" y="8691"/>
                </a:lnTo>
                <a:lnTo>
                  <a:pt x="110578" y="0"/>
                </a:lnTo>
                <a:lnTo>
                  <a:pt x="2101151" y="0"/>
                </a:lnTo>
                <a:lnTo>
                  <a:pt x="2144186" y="8691"/>
                </a:lnTo>
                <a:lnTo>
                  <a:pt x="2179304" y="32385"/>
                </a:lnTo>
                <a:lnTo>
                  <a:pt x="2202967" y="67508"/>
                </a:lnTo>
                <a:lnTo>
                  <a:pt x="2211641" y="110489"/>
                </a:lnTo>
                <a:lnTo>
                  <a:pt x="2211641" y="995172"/>
                </a:lnTo>
                <a:lnTo>
                  <a:pt x="2202967" y="1038226"/>
                </a:lnTo>
                <a:lnTo>
                  <a:pt x="2179304" y="1073388"/>
                </a:lnTo>
                <a:lnTo>
                  <a:pt x="2144186" y="1097095"/>
                </a:lnTo>
                <a:lnTo>
                  <a:pt x="2101151" y="1105789"/>
                </a:lnTo>
                <a:lnTo>
                  <a:pt x="110578" y="1105789"/>
                </a:lnTo>
                <a:lnTo>
                  <a:pt x="67535" y="1097095"/>
                </a:lnTo>
                <a:lnTo>
                  <a:pt x="32386" y="1073388"/>
                </a:lnTo>
                <a:lnTo>
                  <a:pt x="8689" y="1038226"/>
                </a:lnTo>
                <a:lnTo>
                  <a:pt x="0" y="995172"/>
                </a:lnTo>
                <a:lnTo>
                  <a:pt x="0" y="11048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2094" y="2479929"/>
            <a:ext cx="221615" cy="937894"/>
          </a:xfrm>
          <a:custGeom>
            <a:avLst/>
            <a:gdLst/>
            <a:ahLst/>
            <a:cxnLst/>
            <a:rect l="l" t="t" r="r" b="b"/>
            <a:pathLst>
              <a:path w="221615" h="937895">
                <a:moveTo>
                  <a:pt x="0" y="0"/>
                </a:moveTo>
                <a:lnTo>
                  <a:pt x="0" y="937513"/>
                </a:lnTo>
                <a:lnTo>
                  <a:pt x="221170" y="937513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264" y="2864485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3"/>
                </a:lnTo>
                <a:lnTo>
                  <a:pt x="32386" y="32400"/>
                </a:lnTo>
                <a:lnTo>
                  <a:pt x="8689" y="67562"/>
                </a:lnTo>
                <a:lnTo>
                  <a:pt x="0" y="110616"/>
                </a:lnTo>
                <a:lnTo>
                  <a:pt x="0" y="995298"/>
                </a:lnTo>
                <a:lnTo>
                  <a:pt x="8689" y="1038353"/>
                </a:lnTo>
                <a:lnTo>
                  <a:pt x="32386" y="1073515"/>
                </a:lnTo>
                <a:lnTo>
                  <a:pt x="67535" y="1097222"/>
                </a:lnTo>
                <a:lnTo>
                  <a:pt x="110578" y="1105915"/>
                </a:lnTo>
                <a:lnTo>
                  <a:pt x="1658810" y="1105915"/>
                </a:lnTo>
                <a:lnTo>
                  <a:pt x="1701845" y="1097222"/>
                </a:lnTo>
                <a:lnTo>
                  <a:pt x="1736963" y="1073515"/>
                </a:lnTo>
                <a:lnTo>
                  <a:pt x="1760626" y="1038353"/>
                </a:lnTo>
                <a:lnTo>
                  <a:pt x="1769300" y="995298"/>
                </a:lnTo>
                <a:lnTo>
                  <a:pt x="1769300" y="110616"/>
                </a:lnTo>
                <a:lnTo>
                  <a:pt x="1760626" y="67562"/>
                </a:lnTo>
                <a:lnTo>
                  <a:pt x="1736963" y="32400"/>
                </a:lnTo>
                <a:lnTo>
                  <a:pt x="1701845" y="8693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264" y="2864485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616"/>
                </a:moveTo>
                <a:lnTo>
                  <a:pt x="8689" y="67562"/>
                </a:lnTo>
                <a:lnTo>
                  <a:pt x="32386" y="32400"/>
                </a:lnTo>
                <a:lnTo>
                  <a:pt x="67535" y="8693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3"/>
                </a:lnTo>
                <a:lnTo>
                  <a:pt x="1736963" y="32400"/>
                </a:lnTo>
                <a:lnTo>
                  <a:pt x="1760626" y="67562"/>
                </a:lnTo>
                <a:lnTo>
                  <a:pt x="1769300" y="110616"/>
                </a:lnTo>
                <a:lnTo>
                  <a:pt x="1769300" y="995298"/>
                </a:lnTo>
                <a:lnTo>
                  <a:pt x="1760626" y="1038353"/>
                </a:lnTo>
                <a:lnTo>
                  <a:pt x="1736963" y="1073515"/>
                </a:lnTo>
                <a:lnTo>
                  <a:pt x="1701845" y="1097222"/>
                </a:lnTo>
                <a:lnTo>
                  <a:pt x="1658810" y="1105915"/>
                </a:lnTo>
                <a:lnTo>
                  <a:pt x="110578" y="1105915"/>
                </a:lnTo>
                <a:lnTo>
                  <a:pt x="67535" y="1097222"/>
                </a:lnTo>
                <a:lnTo>
                  <a:pt x="32386" y="1073515"/>
                </a:lnTo>
                <a:lnTo>
                  <a:pt x="8689" y="1038353"/>
                </a:lnTo>
                <a:lnTo>
                  <a:pt x="0" y="995298"/>
                </a:lnTo>
                <a:lnTo>
                  <a:pt x="0" y="11061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30287" y="3114357"/>
            <a:ext cx="165163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ts val="2160"/>
              </a:lnSpc>
              <a:spcBef>
                <a:spcPts val="125"/>
              </a:spcBef>
            </a:pPr>
            <a:r>
              <a:rPr sz="1850" spc="20" dirty="0">
                <a:latin typeface="Century Gothic"/>
                <a:cs typeface="Century Gothic"/>
              </a:rPr>
              <a:t>Behavior</a:t>
            </a:r>
            <a:endParaRPr sz="1850">
              <a:latin typeface="Century Gothic"/>
              <a:cs typeface="Century Gothic"/>
            </a:endParaRPr>
          </a:p>
          <a:p>
            <a:pPr algn="ctr">
              <a:lnSpc>
                <a:spcPts val="2160"/>
              </a:lnSpc>
            </a:pPr>
            <a:r>
              <a:rPr sz="1850" spc="25" dirty="0">
                <a:latin typeface="Century Gothic"/>
                <a:cs typeface="Century Gothic"/>
              </a:rPr>
              <a:t>Management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2094" y="2479929"/>
            <a:ext cx="221615" cy="2284095"/>
          </a:xfrm>
          <a:custGeom>
            <a:avLst/>
            <a:gdLst/>
            <a:ahLst/>
            <a:cxnLst/>
            <a:rect l="l" t="t" r="r" b="b"/>
            <a:pathLst>
              <a:path w="221615" h="2284095">
                <a:moveTo>
                  <a:pt x="0" y="0"/>
                </a:moveTo>
                <a:lnTo>
                  <a:pt x="0" y="2283968"/>
                </a:lnTo>
                <a:lnTo>
                  <a:pt x="221170" y="2283968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3264" y="4210939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3"/>
                </a:lnTo>
                <a:lnTo>
                  <a:pt x="32386" y="32400"/>
                </a:lnTo>
                <a:lnTo>
                  <a:pt x="8689" y="67562"/>
                </a:lnTo>
                <a:lnTo>
                  <a:pt x="0" y="110617"/>
                </a:lnTo>
                <a:lnTo>
                  <a:pt x="0" y="995299"/>
                </a:lnTo>
                <a:lnTo>
                  <a:pt x="8689" y="1038280"/>
                </a:lnTo>
                <a:lnTo>
                  <a:pt x="32386" y="1073404"/>
                </a:lnTo>
                <a:lnTo>
                  <a:pt x="67535" y="1097097"/>
                </a:lnTo>
                <a:lnTo>
                  <a:pt x="110578" y="1105789"/>
                </a:lnTo>
                <a:lnTo>
                  <a:pt x="1658810" y="1105789"/>
                </a:lnTo>
                <a:lnTo>
                  <a:pt x="1701845" y="1097097"/>
                </a:lnTo>
                <a:lnTo>
                  <a:pt x="1736963" y="1073404"/>
                </a:lnTo>
                <a:lnTo>
                  <a:pt x="1760626" y="1038280"/>
                </a:lnTo>
                <a:lnTo>
                  <a:pt x="1769300" y="995299"/>
                </a:lnTo>
                <a:lnTo>
                  <a:pt x="1769300" y="110617"/>
                </a:lnTo>
                <a:lnTo>
                  <a:pt x="1760626" y="67562"/>
                </a:lnTo>
                <a:lnTo>
                  <a:pt x="1736963" y="32400"/>
                </a:lnTo>
                <a:lnTo>
                  <a:pt x="1701845" y="8693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264" y="4210939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617"/>
                </a:moveTo>
                <a:lnTo>
                  <a:pt x="8689" y="67562"/>
                </a:lnTo>
                <a:lnTo>
                  <a:pt x="32386" y="32400"/>
                </a:lnTo>
                <a:lnTo>
                  <a:pt x="67535" y="8693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3"/>
                </a:lnTo>
                <a:lnTo>
                  <a:pt x="1736963" y="32400"/>
                </a:lnTo>
                <a:lnTo>
                  <a:pt x="1760626" y="67562"/>
                </a:lnTo>
                <a:lnTo>
                  <a:pt x="1769300" y="110617"/>
                </a:lnTo>
                <a:lnTo>
                  <a:pt x="1769300" y="995299"/>
                </a:lnTo>
                <a:lnTo>
                  <a:pt x="1760626" y="1038280"/>
                </a:lnTo>
                <a:lnTo>
                  <a:pt x="1736963" y="1073404"/>
                </a:lnTo>
                <a:lnTo>
                  <a:pt x="1701845" y="1097097"/>
                </a:lnTo>
                <a:lnTo>
                  <a:pt x="1658810" y="1105789"/>
                </a:lnTo>
                <a:lnTo>
                  <a:pt x="110578" y="1105789"/>
                </a:lnTo>
                <a:lnTo>
                  <a:pt x="67535" y="1097097"/>
                </a:lnTo>
                <a:lnTo>
                  <a:pt x="32386" y="1073404"/>
                </a:lnTo>
                <a:lnTo>
                  <a:pt x="8689" y="1038280"/>
                </a:lnTo>
                <a:lnTo>
                  <a:pt x="0" y="995299"/>
                </a:lnTo>
                <a:lnTo>
                  <a:pt x="0" y="11061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3955" y="4595812"/>
            <a:ext cx="139382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20" dirty="0">
                <a:latin typeface="Century Gothic"/>
                <a:cs typeface="Century Gothic"/>
              </a:rPr>
              <a:t>Productivity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094" y="2479929"/>
            <a:ext cx="221615" cy="3594100"/>
          </a:xfrm>
          <a:custGeom>
            <a:avLst/>
            <a:gdLst/>
            <a:ahLst/>
            <a:cxnLst/>
            <a:rect l="l" t="t" r="r" b="b"/>
            <a:pathLst>
              <a:path w="221615" h="3594100">
                <a:moveTo>
                  <a:pt x="0" y="0"/>
                </a:moveTo>
                <a:lnTo>
                  <a:pt x="0" y="3594049"/>
                </a:lnTo>
                <a:lnTo>
                  <a:pt x="221170" y="359404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3264" y="5521071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2"/>
                </a:lnTo>
                <a:lnTo>
                  <a:pt x="32386" y="32394"/>
                </a:lnTo>
                <a:lnTo>
                  <a:pt x="8689" y="67540"/>
                </a:lnTo>
                <a:lnTo>
                  <a:pt x="0" y="110566"/>
                </a:lnTo>
                <a:lnTo>
                  <a:pt x="0" y="995248"/>
                </a:lnTo>
                <a:lnTo>
                  <a:pt x="8689" y="1038291"/>
                </a:lnTo>
                <a:lnTo>
                  <a:pt x="32386" y="1073440"/>
                </a:lnTo>
                <a:lnTo>
                  <a:pt x="67535" y="1097137"/>
                </a:lnTo>
                <a:lnTo>
                  <a:pt x="110578" y="1105827"/>
                </a:lnTo>
                <a:lnTo>
                  <a:pt x="1658810" y="1105827"/>
                </a:lnTo>
                <a:lnTo>
                  <a:pt x="1701845" y="1097137"/>
                </a:lnTo>
                <a:lnTo>
                  <a:pt x="1736963" y="1073440"/>
                </a:lnTo>
                <a:lnTo>
                  <a:pt x="1760626" y="1038291"/>
                </a:lnTo>
                <a:lnTo>
                  <a:pt x="1769300" y="995248"/>
                </a:lnTo>
                <a:lnTo>
                  <a:pt x="1769300" y="110566"/>
                </a:lnTo>
                <a:lnTo>
                  <a:pt x="1760626" y="67540"/>
                </a:lnTo>
                <a:lnTo>
                  <a:pt x="1736963" y="32394"/>
                </a:lnTo>
                <a:lnTo>
                  <a:pt x="1701845" y="8692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3264" y="5521071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566"/>
                </a:moveTo>
                <a:lnTo>
                  <a:pt x="8689" y="67540"/>
                </a:lnTo>
                <a:lnTo>
                  <a:pt x="32386" y="32394"/>
                </a:lnTo>
                <a:lnTo>
                  <a:pt x="67535" y="8692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2"/>
                </a:lnTo>
                <a:lnTo>
                  <a:pt x="1736963" y="32394"/>
                </a:lnTo>
                <a:lnTo>
                  <a:pt x="1760626" y="67540"/>
                </a:lnTo>
                <a:lnTo>
                  <a:pt x="1769300" y="110566"/>
                </a:lnTo>
                <a:lnTo>
                  <a:pt x="1769300" y="995248"/>
                </a:lnTo>
                <a:lnTo>
                  <a:pt x="1760626" y="1038291"/>
                </a:lnTo>
                <a:lnTo>
                  <a:pt x="1736963" y="1073440"/>
                </a:lnTo>
                <a:lnTo>
                  <a:pt x="1701845" y="1097137"/>
                </a:lnTo>
                <a:lnTo>
                  <a:pt x="1658810" y="1105827"/>
                </a:lnTo>
                <a:lnTo>
                  <a:pt x="110578" y="1105827"/>
                </a:lnTo>
                <a:lnTo>
                  <a:pt x="67535" y="1097137"/>
                </a:lnTo>
                <a:lnTo>
                  <a:pt x="32386" y="1073440"/>
                </a:lnTo>
                <a:lnTo>
                  <a:pt x="8689" y="1038291"/>
                </a:lnTo>
                <a:lnTo>
                  <a:pt x="0" y="995248"/>
                </a:lnTo>
                <a:lnTo>
                  <a:pt x="0" y="11056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4905" y="5640704"/>
            <a:ext cx="1410335" cy="84645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94800"/>
              </a:lnSpc>
              <a:spcBef>
                <a:spcPts val="245"/>
              </a:spcBef>
            </a:pPr>
            <a:r>
              <a:rPr sz="1850" spc="30" dirty="0">
                <a:latin typeface="Century Gothic"/>
                <a:cs typeface="Century Gothic"/>
              </a:rPr>
              <a:t>I</a:t>
            </a:r>
            <a:r>
              <a:rPr sz="1850" spc="-5" dirty="0">
                <a:latin typeface="Century Gothic"/>
                <a:cs typeface="Century Gothic"/>
              </a:rPr>
              <a:t>n</a:t>
            </a:r>
            <a:r>
              <a:rPr sz="1850" spc="30" dirty="0">
                <a:latin typeface="Century Gothic"/>
                <a:cs typeface="Century Gothic"/>
              </a:rPr>
              <a:t>s</a:t>
            </a:r>
            <a:r>
              <a:rPr sz="1850" spc="-30" dirty="0">
                <a:latin typeface="Century Gothic"/>
                <a:cs typeface="Century Gothic"/>
              </a:rPr>
              <a:t>t</a:t>
            </a:r>
            <a:r>
              <a:rPr sz="1850" spc="35" dirty="0">
                <a:latin typeface="Century Gothic"/>
                <a:cs typeface="Century Gothic"/>
              </a:rPr>
              <a:t>r</a:t>
            </a:r>
            <a:r>
              <a:rPr sz="1850" dirty="0">
                <a:latin typeface="Century Gothic"/>
                <a:cs typeface="Century Gothic"/>
              </a:rPr>
              <a:t>uc</a:t>
            </a:r>
            <a:r>
              <a:rPr sz="1850" spc="-30" dirty="0">
                <a:latin typeface="Century Gothic"/>
                <a:cs typeface="Century Gothic"/>
              </a:rPr>
              <a:t>t</a:t>
            </a:r>
            <a:r>
              <a:rPr sz="1850" spc="75" dirty="0">
                <a:latin typeface="Century Gothic"/>
                <a:cs typeface="Century Gothic"/>
              </a:rPr>
              <a:t>i</a:t>
            </a:r>
            <a:r>
              <a:rPr sz="1850" spc="-15" dirty="0">
                <a:latin typeface="Century Gothic"/>
                <a:cs typeface="Century Gothic"/>
              </a:rPr>
              <a:t>o</a:t>
            </a:r>
            <a:r>
              <a:rPr sz="1850" spc="-5" dirty="0">
                <a:latin typeface="Century Gothic"/>
                <a:cs typeface="Century Gothic"/>
              </a:rPr>
              <a:t>n</a:t>
            </a:r>
            <a:r>
              <a:rPr sz="1850" spc="10" dirty="0">
                <a:latin typeface="Century Gothic"/>
                <a:cs typeface="Century Gothic"/>
              </a:rPr>
              <a:t>a</a:t>
            </a:r>
            <a:r>
              <a:rPr sz="1850" spc="5" dirty="0">
                <a:latin typeface="Century Gothic"/>
                <a:cs typeface="Century Gothic"/>
              </a:rPr>
              <a:t>l  </a:t>
            </a:r>
            <a:r>
              <a:rPr sz="1850" spc="20" dirty="0">
                <a:latin typeface="Century Gothic"/>
                <a:cs typeface="Century Gothic"/>
              </a:rPr>
              <a:t>Learning  </a:t>
            </a:r>
            <a:r>
              <a:rPr sz="1850" spc="10" dirty="0">
                <a:latin typeface="Century Gothic"/>
                <a:cs typeface="Century Gothic"/>
              </a:rPr>
              <a:t>Formats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9759" y="1696338"/>
            <a:ext cx="6678295" cy="8096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DIMENSIONS</a:t>
            </a:r>
            <a:endParaRPr sz="2600">
              <a:latin typeface="Century Gothic"/>
              <a:cs typeface="Century Gothic"/>
            </a:endParaRPr>
          </a:p>
          <a:p>
            <a:pPr marL="2522220">
              <a:lnSpc>
                <a:spcPct val="100000"/>
              </a:lnSpc>
              <a:spcBef>
                <a:spcPts val="140"/>
              </a:spcBef>
            </a:pPr>
            <a:r>
              <a:rPr sz="2400" b="1" spc="-45" dirty="0">
                <a:latin typeface="Arial"/>
                <a:cs typeface="Arial"/>
              </a:rPr>
              <a:t>How </a:t>
            </a:r>
            <a:r>
              <a:rPr sz="2400" b="1" spc="5" dirty="0">
                <a:latin typeface="Arial"/>
                <a:cs typeface="Arial"/>
              </a:rPr>
              <a:t>teachers </a:t>
            </a:r>
            <a:r>
              <a:rPr sz="2400" b="1" spc="10" dirty="0">
                <a:latin typeface="Arial"/>
                <a:cs typeface="Arial"/>
              </a:rPr>
              <a:t>help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students: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7750" y="2772155"/>
            <a:ext cx="5060315" cy="72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755"/>
              </a:lnSpc>
              <a:spcBef>
                <a:spcPts val="10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40" dirty="0">
                <a:latin typeface="Arial"/>
                <a:cs typeface="Arial"/>
              </a:rPr>
              <a:t>Develop </a:t>
            </a:r>
            <a:r>
              <a:rPr sz="2400" spc="-5" dirty="0">
                <a:latin typeface="Arial"/>
                <a:cs typeface="Arial"/>
              </a:rPr>
              <a:t>skills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5" dirty="0">
                <a:latin typeface="Arial"/>
                <a:cs typeface="Arial"/>
              </a:rPr>
              <a:t>help </a:t>
            </a:r>
            <a:r>
              <a:rPr sz="2400" spc="-10" dirty="0">
                <a:latin typeface="Arial"/>
                <a:cs typeface="Arial"/>
              </a:rPr>
              <a:t>them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regulate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55"/>
              </a:lnSpc>
            </a:pPr>
            <a:r>
              <a:rPr sz="2400" spc="-10" dirty="0">
                <a:latin typeface="Arial"/>
                <a:cs typeface="Arial"/>
              </a:rPr>
              <a:t>their </a:t>
            </a:r>
            <a:r>
              <a:rPr sz="2400" spc="-20" dirty="0">
                <a:latin typeface="Arial"/>
                <a:cs typeface="Arial"/>
              </a:rPr>
              <a:t>own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behavior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87750" y="3764343"/>
            <a:ext cx="5118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20" dirty="0">
                <a:latin typeface="Arial"/>
                <a:cs typeface="Arial"/>
              </a:rPr>
              <a:t>Get </a:t>
            </a:r>
            <a:r>
              <a:rPr sz="2400" spc="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most </a:t>
            </a:r>
            <a:r>
              <a:rPr sz="2400" spc="-20" dirty="0">
                <a:latin typeface="Arial"/>
                <a:cs typeface="Arial"/>
              </a:rPr>
              <a:t>out </a:t>
            </a:r>
            <a:r>
              <a:rPr sz="2400" spc="-30" dirty="0">
                <a:latin typeface="Arial"/>
                <a:cs typeface="Arial"/>
              </a:rPr>
              <a:t>of each </a:t>
            </a:r>
            <a:r>
              <a:rPr sz="2400" spc="-20" dirty="0">
                <a:latin typeface="Arial"/>
                <a:cs typeface="Arial"/>
              </a:rPr>
              <a:t>school</a:t>
            </a:r>
            <a:r>
              <a:rPr sz="2400" spc="39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7750" y="4422457"/>
            <a:ext cx="5225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15" dirty="0">
                <a:latin typeface="Arial"/>
                <a:cs typeface="Arial"/>
              </a:rPr>
              <a:t>Maintain interest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15" dirty="0">
                <a:latin typeface="Arial"/>
                <a:cs typeface="Arial"/>
              </a:rPr>
              <a:t>learning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323850"/>
            <a:ext cx="51625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3625" y="323850"/>
            <a:ext cx="14668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89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4829" y="448944"/>
            <a:ext cx="46215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Classroom</a:t>
            </a:r>
            <a:r>
              <a:rPr sz="3200" spc="-245" dirty="0"/>
              <a:t> </a:t>
            </a:r>
            <a:r>
              <a:rPr sz="3200" spc="5" dirty="0"/>
              <a:t>Organization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635505"/>
            <a:ext cx="7414895" cy="297132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spc="30" dirty="0">
                <a:latin typeface="Century Gothic"/>
                <a:cs typeface="Century Gothic"/>
              </a:rPr>
              <a:t>in </a:t>
            </a:r>
            <a:r>
              <a:rPr sz="2750" spc="-5" dirty="0">
                <a:latin typeface="Century Gothic"/>
                <a:cs typeface="Century Gothic"/>
              </a:rPr>
              <a:t>classrooms </a:t>
            </a:r>
            <a:r>
              <a:rPr sz="2750" spc="-20" dirty="0">
                <a:latin typeface="Century Gothic"/>
                <a:cs typeface="Century Gothic"/>
              </a:rPr>
              <a:t>that </a:t>
            </a:r>
            <a:r>
              <a:rPr sz="2750" dirty="0">
                <a:latin typeface="Century Gothic"/>
                <a:cs typeface="Century Gothic"/>
              </a:rPr>
              <a:t>score </a:t>
            </a:r>
            <a:r>
              <a:rPr sz="2750" spc="30" dirty="0">
                <a:latin typeface="Century Gothic"/>
                <a:cs typeface="Century Gothic"/>
              </a:rPr>
              <a:t>high</a:t>
            </a:r>
            <a:r>
              <a:rPr sz="2750" spc="-55" dirty="0">
                <a:latin typeface="Century Gothic"/>
                <a:cs typeface="Century Gothic"/>
              </a:rPr>
              <a:t> </a:t>
            </a:r>
            <a:r>
              <a:rPr sz="2750" spc="5" dirty="0">
                <a:latin typeface="Century Gothic"/>
                <a:cs typeface="Century Gothic"/>
              </a:rPr>
              <a:t>on</a:t>
            </a:r>
            <a:endParaRPr sz="27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spc="10" dirty="0">
                <a:latin typeface="Century Gothic"/>
                <a:cs typeface="Century Gothic"/>
              </a:rPr>
              <a:t>behavior</a:t>
            </a:r>
            <a:r>
              <a:rPr sz="2750" b="1" spc="130" dirty="0">
                <a:latin typeface="Century Gothic"/>
                <a:cs typeface="Century Gothic"/>
              </a:rPr>
              <a:t> </a:t>
            </a:r>
            <a:r>
              <a:rPr sz="2750" b="1" spc="10" dirty="0">
                <a:latin typeface="Century Gothic"/>
                <a:cs typeface="Century Gothic"/>
              </a:rPr>
              <a:t>management</a:t>
            </a:r>
            <a:r>
              <a:rPr sz="2750" spc="10" dirty="0">
                <a:latin typeface="Century Gothic"/>
                <a:cs typeface="Century Gothic"/>
              </a:rPr>
              <a:t>:</a:t>
            </a:r>
            <a:endParaRPr sz="2750" dirty="0">
              <a:latin typeface="Century Gothic"/>
              <a:cs typeface="Century Gothic"/>
            </a:endParaRPr>
          </a:p>
          <a:p>
            <a:pPr marL="756285" marR="319405" indent="-286385">
              <a:lnSpc>
                <a:spcPts val="2850"/>
              </a:lnSpc>
              <a:spcBef>
                <a:spcPts val="7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25" dirty="0">
                <a:latin typeface="Century Gothic"/>
                <a:cs typeface="Century Gothic"/>
              </a:rPr>
              <a:t>Have </a:t>
            </a:r>
            <a:r>
              <a:rPr sz="2400" dirty="0">
                <a:latin typeface="Century Gothic"/>
                <a:cs typeface="Century Gothic"/>
              </a:rPr>
              <a:t>clear </a:t>
            </a:r>
            <a:r>
              <a:rPr sz="2400" spc="-10" dirty="0">
                <a:latin typeface="Century Gothic"/>
                <a:cs typeface="Century Gothic"/>
              </a:rPr>
              <a:t>rules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spc="-5" dirty="0">
                <a:latin typeface="Century Gothic"/>
                <a:cs typeface="Century Gothic"/>
              </a:rPr>
              <a:t>expectations </a:t>
            </a:r>
            <a:r>
              <a:rPr sz="2400" spc="-10" dirty="0">
                <a:latin typeface="Century Gothic"/>
                <a:cs typeface="Century Gothic"/>
              </a:rPr>
              <a:t>that</a:t>
            </a:r>
            <a:r>
              <a:rPr sz="2400" spc="-20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are  </a:t>
            </a:r>
            <a:r>
              <a:rPr sz="2400" spc="-10" dirty="0">
                <a:latin typeface="Century Gothic"/>
                <a:cs typeface="Century Gothic"/>
              </a:rPr>
              <a:t>consistently</a:t>
            </a:r>
            <a:r>
              <a:rPr sz="2400" spc="6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reinforced.</a:t>
            </a:r>
            <a:endParaRPr sz="2400" dirty="0">
              <a:latin typeface="Century Gothic"/>
              <a:cs typeface="Century Gothic"/>
            </a:endParaRPr>
          </a:p>
          <a:p>
            <a:pPr marL="756285" indent="-2863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-10" dirty="0">
                <a:latin typeface="Century Gothic"/>
                <a:cs typeface="Century Gothic"/>
              </a:rPr>
              <a:t>Are </a:t>
            </a:r>
            <a:r>
              <a:rPr sz="2400" spc="15" dirty="0">
                <a:latin typeface="Century Gothic"/>
                <a:cs typeface="Century Gothic"/>
              </a:rPr>
              <a:t>proactive </a:t>
            </a:r>
            <a:r>
              <a:rPr sz="2400" spc="20" dirty="0">
                <a:latin typeface="Century Gothic"/>
                <a:cs typeface="Century Gothic"/>
              </a:rPr>
              <a:t>in </a:t>
            </a:r>
            <a:r>
              <a:rPr sz="2400" spc="5" dirty="0">
                <a:latin typeface="Century Gothic"/>
                <a:cs typeface="Century Gothic"/>
              </a:rPr>
              <a:t>anticipating</a:t>
            </a:r>
            <a:r>
              <a:rPr sz="2400" spc="-4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difficulties</a:t>
            </a: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10" dirty="0">
                <a:latin typeface="Century Gothic"/>
                <a:cs typeface="Century Gothic"/>
              </a:rPr>
              <a:t>Reinforce</a:t>
            </a:r>
            <a:r>
              <a:rPr sz="2400" spc="-13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2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positive</a:t>
            </a:r>
            <a:r>
              <a:rPr sz="2400" spc="-125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behaviors</a:t>
            </a:r>
            <a:r>
              <a:rPr sz="2400" spc="-25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redirect</a:t>
            </a:r>
            <a:endParaRPr sz="2400" dirty="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  <a:spcBef>
                <a:spcPts val="50"/>
              </a:spcBef>
            </a:pPr>
            <a:r>
              <a:rPr sz="2400" spc="10" dirty="0">
                <a:latin typeface="Century Gothic"/>
                <a:cs typeface="Century Gothic"/>
              </a:rPr>
              <a:t>unwanted</a:t>
            </a:r>
            <a:r>
              <a:rPr sz="2400" spc="-145" dirty="0">
                <a:latin typeface="Century Gothic"/>
                <a:cs typeface="Century Gothic"/>
              </a:rPr>
              <a:t> </a:t>
            </a:r>
            <a:r>
              <a:rPr sz="2400" spc="25" dirty="0">
                <a:latin typeface="Century Gothic"/>
                <a:cs typeface="Century Gothic"/>
              </a:rPr>
              <a:t>behaviors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323850"/>
            <a:ext cx="51625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3625" y="323850"/>
            <a:ext cx="14668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89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4829" y="448944"/>
            <a:ext cx="46215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Classroom</a:t>
            </a:r>
            <a:r>
              <a:rPr sz="3200" spc="-245" dirty="0"/>
              <a:t> </a:t>
            </a:r>
            <a:r>
              <a:rPr sz="3200" spc="5" dirty="0"/>
              <a:t>Organization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575" y="1635505"/>
            <a:ext cx="8014970" cy="3653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spc="30" dirty="0">
                <a:latin typeface="Century Gothic"/>
                <a:cs typeface="Century Gothic"/>
              </a:rPr>
              <a:t>in </a:t>
            </a:r>
            <a:r>
              <a:rPr sz="2750" spc="-5" dirty="0">
                <a:latin typeface="Century Gothic"/>
                <a:cs typeface="Century Gothic"/>
              </a:rPr>
              <a:t>classrooms </a:t>
            </a:r>
            <a:r>
              <a:rPr sz="2750" spc="-20" dirty="0">
                <a:latin typeface="Century Gothic"/>
                <a:cs typeface="Century Gothic"/>
              </a:rPr>
              <a:t>that </a:t>
            </a:r>
            <a:r>
              <a:rPr sz="2750" dirty="0">
                <a:latin typeface="Century Gothic"/>
                <a:cs typeface="Century Gothic"/>
              </a:rPr>
              <a:t>score </a:t>
            </a:r>
            <a:r>
              <a:rPr sz="2750" spc="30" dirty="0">
                <a:latin typeface="Century Gothic"/>
                <a:cs typeface="Century Gothic"/>
              </a:rPr>
              <a:t>high</a:t>
            </a:r>
            <a:r>
              <a:rPr sz="2750" spc="-60" dirty="0">
                <a:latin typeface="Century Gothic"/>
                <a:cs typeface="Century Gothic"/>
              </a:rPr>
              <a:t> </a:t>
            </a:r>
            <a:r>
              <a:rPr sz="2750" spc="5" dirty="0">
                <a:latin typeface="Century Gothic"/>
                <a:cs typeface="Century Gothic"/>
              </a:rPr>
              <a:t>on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spc="5" dirty="0">
                <a:latin typeface="Century Gothic"/>
                <a:cs typeface="Century Gothic"/>
              </a:rPr>
              <a:t>productivity</a:t>
            </a:r>
            <a:r>
              <a:rPr sz="2750" spc="5" dirty="0">
                <a:latin typeface="Century Gothic"/>
                <a:cs typeface="Century Gothic"/>
              </a:rPr>
              <a:t>:</a:t>
            </a:r>
            <a:endParaRPr sz="2750">
              <a:latin typeface="Century Gothic"/>
              <a:cs typeface="Century Gothic"/>
            </a:endParaRPr>
          </a:p>
          <a:p>
            <a:pPr marL="756285" marR="5080" indent="-286385" algn="just">
              <a:lnSpc>
                <a:spcPts val="2850"/>
              </a:lnSpc>
              <a:spcBef>
                <a:spcPts val="775"/>
              </a:spcBef>
              <a:buFont typeface="Arial"/>
              <a:buChar char="•"/>
              <a:tabLst>
                <a:tab pos="756285" algn="l"/>
              </a:tabLst>
            </a:pPr>
            <a:r>
              <a:rPr sz="2400" spc="5" dirty="0">
                <a:latin typeface="Century Gothic"/>
                <a:cs typeface="Century Gothic"/>
              </a:rPr>
              <a:t>Maximize</a:t>
            </a:r>
            <a:r>
              <a:rPr sz="2400" spc="-12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learning</a:t>
            </a:r>
            <a:r>
              <a:rPr sz="2400" spc="-1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time</a:t>
            </a:r>
            <a:r>
              <a:rPr sz="2400" spc="2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by</a:t>
            </a:r>
            <a:r>
              <a:rPr sz="2400" spc="-75" dirty="0">
                <a:latin typeface="Century Gothic"/>
                <a:cs typeface="Century Gothic"/>
              </a:rPr>
              <a:t> </a:t>
            </a:r>
            <a:r>
              <a:rPr sz="2400" spc="30" dirty="0">
                <a:latin typeface="Century Gothic"/>
                <a:cs typeface="Century Gothic"/>
              </a:rPr>
              <a:t>having</a:t>
            </a:r>
            <a:r>
              <a:rPr sz="2400" spc="-18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clearly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defined  learning activities </a:t>
            </a:r>
            <a:r>
              <a:rPr sz="2400" spc="5" dirty="0">
                <a:latin typeface="Century Gothic"/>
                <a:cs typeface="Century Gothic"/>
              </a:rPr>
              <a:t>ready </a:t>
            </a:r>
            <a:r>
              <a:rPr sz="2400" dirty="0">
                <a:latin typeface="Century Gothic"/>
                <a:cs typeface="Century Gothic"/>
              </a:rPr>
              <a:t>for </a:t>
            </a:r>
            <a:r>
              <a:rPr sz="2400" spc="10" dirty="0">
                <a:latin typeface="Century Gothic"/>
                <a:cs typeface="Century Gothic"/>
              </a:rPr>
              <a:t>children </a:t>
            </a:r>
            <a:r>
              <a:rPr sz="2400" spc="-20" dirty="0">
                <a:latin typeface="Century Gothic"/>
                <a:cs typeface="Century Gothic"/>
              </a:rPr>
              <a:t>so </a:t>
            </a:r>
            <a:r>
              <a:rPr sz="2400" dirty="0">
                <a:latin typeface="Century Gothic"/>
                <a:cs typeface="Century Gothic"/>
              </a:rPr>
              <a:t>transitions  </a:t>
            </a:r>
            <a:r>
              <a:rPr sz="2400" spc="5" dirty="0">
                <a:latin typeface="Century Gothic"/>
                <a:cs typeface="Century Gothic"/>
              </a:rPr>
              <a:t>are </a:t>
            </a:r>
            <a:r>
              <a:rPr sz="2400" spc="10" dirty="0">
                <a:latin typeface="Century Gothic"/>
                <a:cs typeface="Century Gothic"/>
              </a:rPr>
              <a:t>brief, </a:t>
            </a:r>
            <a:r>
              <a:rPr sz="2400" dirty="0">
                <a:latin typeface="Century Gothic"/>
                <a:cs typeface="Century Gothic"/>
              </a:rPr>
              <a:t>there </a:t>
            </a:r>
            <a:r>
              <a:rPr sz="2400" spc="20" dirty="0">
                <a:latin typeface="Century Gothic"/>
                <a:cs typeface="Century Gothic"/>
              </a:rPr>
              <a:t>is </a:t>
            </a:r>
            <a:r>
              <a:rPr sz="2400" spc="-30" dirty="0">
                <a:latin typeface="Century Gothic"/>
                <a:cs typeface="Century Gothic"/>
              </a:rPr>
              <a:t>little </a:t>
            </a:r>
            <a:r>
              <a:rPr sz="2400" spc="20" dirty="0">
                <a:latin typeface="Century Gothic"/>
                <a:cs typeface="Century Gothic"/>
              </a:rPr>
              <a:t>waiting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dirty="0">
                <a:latin typeface="Century Gothic"/>
                <a:cs typeface="Century Gothic"/>
              </a:rPr>
              <a:t>few</a:t>
            </a:r>
            <a:r>
              <a:rPr sz="2400" spc="-39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disruptions</a:t>
            </a:r>
            <a:endParaRPr sz="2400">
              <a:latin typeface="Century Gothic"/>
              <a:cs typeface="Century Gothic"/>
            </a:endParaRPr>
          </a:p>
          <a:p>
            <a:pPr marL="756285" marR="769620" indent="-286385">
              <a:lnSpc>
                <a:spcPct val="101699"/>
              </a:lnSpc>
              <a:spcBef>
                <a:spcPts val="44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spc="25" dirty="0">
                <a:latin typeface="Century Gothic"/>
                <a:cs typeface="Century Gothic"/>
              </a:rPr>
              <a:t>Have </a:t>
            </a:r>
            <a:r>
              <a:rPr sz="2400" dirty="0">
                <a:latin typeface="Century Gothic"/>
                <a:cs typeface="Century Gothic"/>
              </a:rPr>
              <a:t>routines </a:t>
            </a:r>
            <a:r>
              <a:rPr sz="2400" spc="-10" dirty="0">
                <a:latin typeface="Century Gothic"/>
                <a:cs typeface="Century Gothic"/>
              </a:rPr>
              <a:t>that </a:t>
            </a:r>
            <a:r>
              <a:rPr sz="2400" spc="10" dirty="0">
                <a:latin typeface="Century Gothic"/>
                <a:cs typeface="Century Gothic"/>
              </a:rPr>
              <a:t>children </a:t>
            </a:r>
            <a:r>
              <a:rPr sz="2400" spc="5" dirty="0">
                <a:latin typeface="Century Gothic"/>
                <a:cs typeface="Century Gothic"/>
              </a:rPr>
              <a:t>know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-370" dirty="0">
                <a:latin typeface="Century Gothic"/>
                <a:cs typeface="Century Gothic"/>
              </a:rPr>
              <a:t> </a:t>
            </a:r>
            <a:r>
              <a:rPr sz="2400" spc="-15" dirty="0">
                <a:latin typeface="Century Gothic"/>
                <a:cs typeface="Century Gothic"/>
              </a:rPr>
              <a:t>follow  </a:t>
            </a:r>
            <a:r>
              <a:rPr sz="2400" spc="-5" dirty="0">
                <a:latin typeface="Century Gothic"/>
                <a:cs typeface="Century Gothic"/>
              </a:rPr>
              <a:t>throughout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day</a:t>
            </a:r>
            <a:endParaRPr sz="2400">
              <a:latin typeface="Century Gothic"/>
              <a:cs typeface="Century Gothic"/>
            </a:endParaRPr>
          </a:p>
          <a:p>
            <a:pPr marL="756285" marR="1207135" indent="-286385">
              <a:lnSpc>
                <a:spcPts val="2860"/>
              </a:lnSpc>
              <a:spcBef>
                <a:spcPts val="69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2400" dirty="0">
                <a:latin typeface="Century Gothic"/>
                <a:cs typeface="Century Gothic"/>
              </a:rPr>
              <a:t>There </a:t>
            </a:r>
            <a:r>
              <a:rPr sz="2400" spc="20" dirty="0">
                <a:latin typeface="Century Gothic"/>
                <a:cs typeface="Century Gothic"/>
              </a:rPr>
              <a:t>is </a:t>
            </a:r>
            <a:r>
              <a:rPr sz="2400" spc="-30" dirty="0">
                <a:latin typeface="Century Gothic"/>
                <a:cs typeface="Century Gothic"/>
              </a:rPr>
              <a:t>little </a:t>
            </a:r>
            <a:r>
              <a:rPr sz="2400" spc="25" dirty="0">
                <a:latin typeface="Century Gothic"/>
                <a:cs typeface="Century Gothic"/>
              </a:rPr>
              <a:t>wandering </a:t>
            </a:r>
            <a:r>
              <a:rPr sz="2400" spc="20" dirty="0">
                <a:latin typeface="Century Gothic"/>
                <a:cs typeface="Century Gothic"/>
              </a:rPr>
              <a:t>in </a:t>
            </a:r>
            <a:r>
              <a:rPr sz="2400" spc="-15" dirty="0">
                <a:latin typeface="Century Gothic"/>
                <a:cs typeface="Century Gothic"/>
              </a:rPr>
              <a:t>the</a:t>
            </a:r>
            <a:r>
              <a:rPr sz="2400" spc="-26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productive  </a:t>
            </a:r>
            <a:r>
              <a:rPr sz="2400" spc="-5" dirty="0">
                <a:latin typeface="Century Gothic"/>
                <a:cs typeface="Century Gothic"/>
              </a:rPr>
              <a:t>classroom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575" y="323850"/>
            <a:ext cx="516255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3625" y="323850"/>
            <a:ext cx="14668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89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4829" y="448944"/>
            <a:ext cx="46215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Classroom</a:t>
            </a:r>
            <a:r>
              <a:rPr sz="3200" spc="-245" dirty="0"/>
              <a:t> </a:t>
            </a:r>
            <a:r>
              <a:rPr sz="3200" spc="5" dirty="0"/>
              <a:t>Organization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0610" y="1483042"/>
            <a:ext cx="7399655" cy="3730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5" dirty="0">
                <a:latin typeface="Century Gothic"/>
                <a:cs typeface="Century Gothic"/>
              </a:rPr>
              <a:t>High </a:t>
            </a:r>
            <a:r>
              <a:rPr sz="2750" spc="5" dirty="0">
                <a:latin typeface="Century Gothic"/>
                <a:cs typeface="Century Gothic"/>
              </a:rPr>
              <a:t>quality </a:t>
            </a:r>
            <a:r>
              <a:rPr sz="2750" b="1" spc="5" dirty="0">
                <a:latin typeface="Century Gothic"/>
                <a:cs typeface="Century Gothic"/>
              </a:rPr>
              <a:t>instructional learning</a:t>
            </a:r>
            <a:r>
              <a:rPr sz="2750" b="1" spc="490" dirty="0">
                <a:latin typeface="Century Gothic"/>
                <a:cs typeface="Century Gothic"/>
              </a:rPr>
              <a:t> </a:t>
            </a:r>
            <a:r>
              <a:rPr sz="2750" b="1" spc="5" dirty="0">
                <a:latin typeface="Century Gothic"/>
                <a:cs typeface="Century Gothic"/>
              </a:rPr>
              <a:t>formats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spc="10" dirty="0">
                <a:latin typeface="Century Gothic"/>
                <a:cs typeface="Century Gothic"/>
              </a:rPr>
              <a:t>can be </a:t>
            </a:r>
            <a:r>
              <a:rPr sz="2750" spc="5" dirty="0">
                <a:latin typeface="Century Gothic"/>
                <a:cs typeface="Century Gothic"/>
              </a:rPr>
              <a:t>seen </a:t>
            </a:r>
            <a:r>
              <a:rPr sz="2750" spc="30" dirty="0">
                <a:latin typeface="Century Gothic"/>
                <a:cs typeface="Century Gothic"/>
              </a:rPr>
              <a:t>in </a:t>
            </a:r>
            <a:r>
              <a:rPr sz="2750" spc="-5" dirty="0">
                <a:latin typeface="Century Gothic"/>
                <a:cs typeface="Century Gothic"/>
              </a:rPr>
              <a:t>classrooms</a:t>
            </a:r>
            <a:r>
              <a:rPr sz="2750" spc="434" dirty="0">
                <a:latin typeface="Century Gothic"/>
                <a:cs typeface="Century Gothic"/>
              </a:rPr>
              <a:t> </a:t>
            </a:r>
            <a:r>
              <a:rPr sz="2750" spc="30" dirty="0">
                <a:latin typeface="Century Gothic"/>
                <a:cs typeface="Century Gothic"/>
              </a:rPr>
              <a:t>where:</a:t>
            </a:r>
            <a:endParaRPr sz="2750">
              <a:latin typeface="Century Gothic"/>
              <a:cs typeface="Century Gothic"/>
            </a:endParaRPr>
          </a:p>
          <a:p>
            <a:pPr marL="298450" marR="1631314" indent="-285750">
              <a:lnSpc>
                <a:spcPts val="2860"/>
              </a:lnSpc>
              <a:spcBef>
                <a:spcPts val="77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5" dirty="0">
                <a:latin typeface="Century Gothic"/>
                <a:cs typeface="Century Gothic"/>
              </a:rPr>
              <a:t>Teachers actively </a:t>
            </a:r>
            <a:r>
              <a:rPr sz="2400" spc="-5" dirty="0">
                <a:latin typeface="Century Gothic"/>
                <a:cs typeface="Century Gothic"/>
              </a:rPr>
              <a:t>facilitate</a:t>
            </a:r>
            <a:r>
              <a:rPr sz="2400" spc="-26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children’s  </a:t>
            </a:r>
            <a:r>
              <a:rPr sz="2400" spc="20" dirty="0">
                <a:latin typeface="Century Gothic"/>
                <a:cs typeface="Century Gothic"/>
              </a:rPr>
              <a:t>involvement in</a:t>
            </a:r>
            <a:r>
              <a:rPr sz="2400" spc="-34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activities</a:t>
            </a:r>
            <a:endParaRPr sz="240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285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5" dirty="0">
                <a:latin typeface="Century Gothic"/>
                <a:cs typeface="Century Gothic"/>
              </a:rPr>
              <a:t>They </a:t>
            </a:r>
            <a:r>
              <a:rPr sz="2400" spc="-25" dirty="0">
                <a:latin typeface="Century Gothic"/>
                <a:cs typeface="Century Gothic"/>
              </a:rPr>
              <a:t>use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15" dirty="0">
                <a:latin typeface="Century Gothic"/>
                <a:cs typeface="Century Gothic"/>
              </a:rPr>
              <a:t>variety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materials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dirty="0">
                <a:latin typeface="Century Gothic"/>
                <a:cs typeface="Century Gothic"/>
              </a:rPr>
              <a:t>modalities</a:t>
            </a:r>
            <a:r>
              <a:rPr sz="2400" spc="-215" dirty="0">
                <a:latin typeface="Century Gothic"/>
                <a:cs typeface="Century Gothic"/>
              </a:rPr>
              <a:t> </a:t>
            </a:r>
            <a:r>
              <a:rPr sz="2400" spc="-35" dirty="0">
                <a:latin typeface="Century Gothic"/>
                <a:cs typeface="Century Gothic"/>
              </a:rPr>
              <a:t>to  </a:t>
            </a:r>
            <a:r>
              <a:rPr sz="2400" spc="-5" dirty="0">
                <a:latin typeface="Century Gothic"/>
                <a:cs typeface="Century Gothic"/>
              </a:rPr>
              <a:t>teach</a:t>
            </a:r>
            <a:endParaRPr sz="2400">
              <a:latin typeface="Century Gothic"/>
              <a:cs typeface="Century Gothic"/>
            </a:endParaRPr>
          </a:p>
          <a:p>
            <a:pPr marL="298450" marR="380365" indent="-285750">
              <a:lnSpc>
                <a:spcPts val="2850"/>
              </a:lnSpc>
              <a:spcBef>
                <a:spcPts val="6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10" dirty="0">
                <a:latin typeface="Century Gothic"/>
                <a:cs typeface="Century Gothic"/>
              </a:rPr>
              <a:t>Children</a:t>
            </a:r>
            <a:r>
              <a:rPr sz="2400" spc="-114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are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focused</a:t>
            </a:r>
            <a:r>
              <a:rPr sz="2400" spc="1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and</a:t>
            </a:r>
            <a:r>
              <a:rPr sz="2400" spc="5" dirty="0">
                <a:latin typeface="Century Gothic"/>
                <a:cs typeface="Century Gothic"/>
              </a:rPr>
              <a:t> actively</a:t>
            </a:r>
            <a:r>
              <a:rPr sz="2400" spc="-160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involved</a:t>
            </a:r>
            <a:r>
              <a:rPr sz="2400" spc="-215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in  </a:t>
            </a:r>
            <a:r>
              <a:rPr sz="2400" spc="-10" dirty="0">
                <a:latin typeface="Century Gothic"/>
                <a:cs typeface="Century Gothic"/>
              </a:rPr>
              <a:t>lessons</a:t>
            </a:r>
            <a:endParaRPr sz="240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15" dirty="0">
                <a:latin typeface="Century Gothic"/>
                <a:cs typeface="Century Gothic"/>
              </a:rPr>
              <a:t>Learning objectives </a:t>
            </a:r>
            <a:r>
              <a:rPr sz="2400" spc="5" dirty="0">
                <a:latin typeface="Century Gothic"/>
                <a:cs typeface="Century Gothic"/>
              </a:rPr>
              <a:t>are</a:t>
            </a:r>
            <a:r>
              <a:rPr sz="2400" spc="-4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clear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0150" y="257175"/>
            <a:ext cx="679132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05675" y="257175"/>
            <a:ext cx="80962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INSTRUCTIONAL</a:t>
            </a:r>
            <a:r>
              <a:rPr spc="190" dirty="0"/>
              <a:t> </a:t>
            </a:r>
            <a:r>
              <a:rPr spc="10" dirty="0"/>
              <a:t>SUPPORT</a:t>
            </a:r>
          </a:p>
        </p:txBody>
      </p:sp>
      <p:sp>
        <p:nvSpPr>
          <p:cNvPr id="5" name="object 5"/>
          <p:cNvSpPr/>
          <p:nvPr/>
        </p:nvSpPr>
        <p:spPr>
          <a:xfrm>
            <a:off x="530923" y="1374139"/>
            <a:ext cx="2211705" cy="1106170"/>
          </a:xfrm>
          <a:custGeom>
            <a:avLst/>
            <a:gdLst/>
            <a:ahLst/>
            <a:cxnLst/>
            <a:rect l="l" t="t" r="r" b="b"/>
            <a:pathLst>
              <a:path w="2211705" h="1106170">
                <a:moveTo>
                  <a:pt x="2101151" y="0"/>
                </a:moveTo>
                <a:lnTo>
                  <a:pt x="110578" y="0"/>
                </a:lnTo>
                <a:lnTo>
                  <a:pt x="67535" y="8691"/>
                </a:lnTo>
                <a:lnTo>
                  <a:pt x="32386" y="32385"/>
                </a:lnTo>
                <a:lnTo>
                  <a:pt x="8689" y="67508"/>
                </a:lnTo>
                <a:lnTo>
                  <a:pt x="0" y="110489"/>
                </a:lnTo>
                <a:lnTo>
                  <a:pt x="0" y="995172"/>
                </a:lnTo>
                <a:lnTo>
                  <a:pt x="8689" y="1038226"/>
                </a:lnTo>
                <a:lnTo>
                  <a:pt x="32386" y="1073388"/>
                </a:lnTo>
                <a:lnTo>
                  <a:pt x="67535" y="1097095"/>
                </a:lnTo>
                <a:lnTo>
                  <a:pt x="110578" y="1105789"/>
                </a:lnTo>
                <a:lnTo>
                  <a:pt x="2101151" y="1105789"/>
                </a:lnTo>
                <a:lnTo>
                  <a:pt x="2144186" y="1097095"/>
                </a:lnTo>
                <a:lnTo>
                  <a:pt x="2179304" y="1073388"/>
                </a:lnTo>
                <a:lnTo>
                  <a:pt x="2202967" y="1038226"/>
                </a:lnTo>
                <a:lnTo>
                  <a:pt x="2211641" y="995172"/>
                </a:lnTo>
                <a:lnTo>
                  <a:pt x="2211641" y="110489"/>
                </a:lnTo>
                <a:lnTo>
                  <a:pt x="2202967" y="67508"/>
                </a:lnTo>
                <a:lnTo>
                  <a:pt x="2179304" y="32385"/>
                </a:lnTo>
                <a:lnTo>
                  <a:pt x="2144186" y="8691"/>
                </a:lnTo>
                <a:lnTo>
                  <a:pt x="21011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923" y="1374139"/>
            <a:ext cx="2211705" cy="1106170"/>
          </a:xfrm>
          <a:custGeom>
            <a:avLst/>
            <a:gdLst/>
            <a:ahLst/>
            <a:cxnLst/>
            <a:rect l="l" t="t" r="r" b="b"/>
            <a:pathLst>
              <a:path w="2211705" h="1106170">
                <a:moveTo>
                  <a:pt x="0" y="110489"/>
                </a:moveTo>
                <a:lnTo>
                  <a:pt x="8689" y="67508"/>
                </a:lnTo>
                <a:lnTo>
                  <a:pt x="32386" y="32385"/>
                </a:lnTo>
                <a:lnTo>
                  <a:pt x="67535" y="8691"/>
                </a:lnTo>
                <a:lnTo>
                  <a:pt x="110578" y="0"/>
                </a:lnTo>
                <a:lnTo>
                  <a:pt x="2101151" y="0"/>
                </a:lnTo>
                <a:lnTo>
                  <a:pt x="2144186" y="8691"/>
                </a:lnTo>
                <a:lnTo>
                  <a:pt x="2179304" y="32385"/>
                </a:lnTo>
                <a:lnTo>
                  <a:pt x="2202967" y="67508"/>
                </a:lnTo>
                <a:lnTo>
                  <a:pt x="2211641" y="110489"/>
                </a:lnTo>
                <a:lnTo>
                  <a:pt x="2211641" y="995172"/>
                </a:lnTo>
                <a:lnTo>
                  <a:pt x="2202967" y="1038226"/>
                </a:lnTo>
                <a:lnTo>
                  <a:pt x="2179304" y="1073388"/>
                </a:lnTo>
                <a:lnTo>
                  <a:pt x="2144186" y="1097095"/>
                </a:lnTo>
                <a:lnTo>
                  <a:pt x="2101151" y="1105789"/>
                </a:lnTo>
                <a:lnTo>
                  <a:pt x="110578" y="1105789"/>
                </a:lnTo>
                <a:lnTo>
                  <a:pt x="67535" y="1097095"/>
                </a:lnTo>
                <a:lnTo>
                  <a:pt x="32386" y="1073388"/>
                </a:lnTo>
                <a:lnTo>
                  <a:pt x="8689" y="1038226"/>
                </a:lnTo>
                <a:lnTo>
                  <a:pt x="0" y="995172"/>
                </a:lnTo>
                <a:lnTo>
                  <a:pt x="0" y="11048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9759" y="1696338"/>
            <a:ext cx="203898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DIMENSIONS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2094" y="2479929"/>
            <a:ext cx="221615" cy="937894"/>
          </a:xfrm>
          <a:custGeom>
            <a:avLst/>
            <a:gdLst/>
            <a:ahLst/>
            <a:cxnLst/>
            <a:rect l="l" t="t" r="r" b="b"/>
            <a:pathLst>
              <a:path w="221615" h="937895">
                <a:moveTo>
                  <a:pt x="0" y="0"/>
                </a:moveTo>
                <a:lnTo>
                  <a:pt x="0" y="937513"/>
                </a:lnTo>
                <a:lnTo>
                  <a:pt x="221170" y="937513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3264" y="2864485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3"/>
                </a:lnTo>
                <a:lnTo>
                  <a:pt x="32386" y="32400"/>
                </a:lnTo>
                <a:lnTo>
                  <a:pt x="8689" y="67562"/>
                </a:lnTo>
                <a:lnTo>
                  <a:pt x="0" y="110616"/>
                </a:lnTo>
                <a:lnTo>
                  <a:pt x="0" y="995298"/>
                </a:lnTo>
                <a:lnTo>
                  <a:pt x="8689" y="1038353"/>
                </a:lnTo>
                <a:lnTo>
                  <a:pt x="32386" y="1073515"/>
                </a:lnTo>
                <a:lnTo>
                  <a:pt x="67535" y="1097222"/>
                </a:lnTo>
                <a:lnTo>
                  <a:pt x="110578" y="1105915"/>
                </a:lnTo>
                <a:lnTo>
                  <a:pt x="1658810" y="1105915"/>
                </a:lnTo>
                <a:lnTo>
                  <a:pt x="1701845" y="1097222"/>
                </a:lnTo>
                <a:lnTo>
                  <a:pt x="1736963" y="1073515"/>
                </a:lnTo>
                <a:lnTo>
                  <a:pt x="1760626" y="1038353"/>
                </a:lnTo>
                <a:lnTo>
                  <a:pt x="1769300" y="995298"/>
                </a:lnTo>
                <a:lnTo>
                  <a:pt x="1769300" y="110616"/>
                </a:lnTo>
                <a:lnTo>
                  <a:pt x="1760626" y="67562"/>
                </a:lnTo>
                <a:lnTo>
                  <a:pt x="1736963" y="32400"/>
                </a:lnTo>
                <a:lnTo>
                  <a:pt x="1701845" y="8693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264" y="2864485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616"/>
                </a:moveTo>
                <a:lnTo>
                  <a:pt x="8689" y="67562"/>
                </a:lnTo>
                <a:lnTo>
                  <a:pt x="32386" y="32400"/>
                </a:lnTo>
                <a:lnTo>
                  <a:pt x="67535" y="8693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3"/>
                </a:lnTo>
                <a:lnTo>
                  <a:pt x="1736963" y="32400"/>
                </a:lnTo>
                <a:lnTo>
                  <a:pt x="1760626" y="67562"/>
                </a:lnTo>
                <a:lnTo>
                  <a:pt x="1769300" y="110616"/>
                </a:lnTo>
                <a:lnTo>
                  <a:pt x="1769300" y="995298"/>
                </a:lnTo>
                <a:lnTo>
                  <a:pt x="1760626" y="1038353"/>
                </a:lnTo>
                <a:lnTo>
                  <a:pt x="1736963" y="1073515"/>
                </a:lnTo>
                <a:lnTo>
                  <a:pt x="1701845" y="1097222"/>
                </a:lnTo>
                <a:lnTo>
                  <a:pt x="1658810" y="1105915"/>
                </a:lnTo>
                <a:lnTo>
                  <a:pt x="110578" y="1105915"/>
                </a:lnTo>
                <a:lnTo>
                  <a:pt x="67535" y="1097222"/>
                </a:lnTo>
                <a:lnTo>
                  <a:pt x="32386" y="1073515"/>
                </a:lnTo>
                <a:lnTo>
                  <a:pt x="8689" y="1038353"/>
                </a:lnTo>
                <a:lnTo>
                  <a:pt x="0" y="995298"/>
                </a:lnTo>
                <a:lnTo>
                  <a:pt x="0" y="11061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9812" y="3114357"/>
            <a:ext cx="1631950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85750">
              <a:lnSpc>
                <a:spcPts val="2100"/>
              </a:lnSpc>
              <a:spcBef>
                <a:spcPts val="295"/>
              </a:spcBef>
            </a:pPr>
            <a:r>
              <a:rPr sz="1850" dirty="0">
                <a:latin typeface="Century Gothic"/>
                <a:cs typeface="Century Gothic"/>
              </a:rPr>
              <a:t>Concept  </a:t>
            </a:r>
            <a:r>
              <a:rPr sz="1850" spc="45" dirty="0">
                <a:latin typeface="Century Gothic"/>
                <a:cs typeface="Century Gothic"/>
              </a:rPr>
              <a:t>D</a:t>
            </a:r>
            <a:r>
              <a:rPr sz="1850" spc="-5" dirty="0">
                <a:latin typeface="Century Gothic"/>
                <a:cs typeface="Century Gothic"/>
              </a:rPr>
              <a:t>e</a:t>
            </a:r>
            <a:r>
              <a:rPr sz="1850" spc="100" dirty="0">
                <a:latin typeface="Century Gothic"/>
                <a:cs typeface="Century Gothic"/>
              </a:rPr>
              <a:t>v</a:t>
            </a:r>
            <a:r>
              <a:rPr sz="1850" spc="-5" dirty="0">
                <a:latin typeface="Century Gothic"/>
                <a:cs typeface="Century Gothic"/>
              </a:rPr>
              <a:t>e</a:t>
            </a:r>
            <a:r>
              <a:rPr sz="1850" spc="75" dirty="0">
                <a:latin typeface="Century Gothic"/>
                <a:cs typeface="Century Gothic"/>
              </a:rPr>
              <a:t>l</a:t>
            </a:r>
            <a:r>
              <a:rPr sz="1850" spc="-15" dirty="0">
                <a:latin typeface="Century Gothic"/>
                <a:cs typeface="Century Gothic"/>
              </a:rPr>
              <a:t>o</a:t>
            </a:r>
            <a:r>
              <a:rPr sz="1850" spc="10" dirty="0">
                <a:latin typeface="Century Gothic"/>
                <a:cs typeface="Century Gothic"/>
              </a:rPr>
              <a:t>p</a:t>
            </a:r>
            <a:r>
              <a:rPr sz="1850" spc="60" dirty="0">
                <a:latin typeface="Century Gothic"/>
                <a:cs typeface="Century Gothic"/>
              </a:rPr>
              <a:t>m</a:t>
            </a:r>
            <a:r>
              <a:rPr sz="1850" spc="-5" dirty="0">
                <a:latin typeface="Century Gothic"/>
                <a:cs typeface="Century Gothic"/>
              </a:rPr>
              <a:t>en</a:t>
            </a:r>
            <a:r>
              <a:rPr sz="1850" spc="5" dirty="0">
                <a:latin typeface="Century Gothic"/>
                <a:cs typeface="Century Gothic"/>
              </a:rPr>
              <a:t>t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2094" y="2479929"/>
            <a:ext cx="221615" cy="2284095"/>
          </a:xfrm>
          <a:custGeom>
            <a:avLst/>
            <a:gdLst/>
            <a:ahLst/>
            <a:cxnLst/>
            <a:rect l="l" t="t" r="r" b="b"/>
            <a:pathLst>
              <a:path w="221615" h="2284095">
                <a:moveTo>
                  <a:pt x="0" y="0"/>
                </a:moveTo>
                <a:lnTo>
                  <a:pt x="0" y="2283968"/>
                </a:lnTo>
                <a:lnTo>
                  <a:pt x="221170" y="2283968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3264" y="4210939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3"/>
                </a:lnTo>
                <a:lnTo>
                  <a:pt x="32386" y="32400"/>
                </a:lnTo>
                <a:lnTo>
                  <a:pt x="8689" y="67562"/>
                </a:lnTo>
                <a:lnTo>
                  <a:pt x="0" y="110617"/>
                </a:lnTo>
                <a:lnTo>
                  <a:pt x="0" y="995299"/>
                </a:lnTo>
                <a:lnTo>
                  <a:pt x="8689" y="1038280"/>
                </a:lnTo>
                <a:lnTo>
                  <a:pt x="32386" y="1073404"/>
                </a:lnTo>
                <a:lnTo>
                  <a:pt x="67535" y="1097097"/>
                </a:lnTo>
                <a:lnTo>
                  <a:pt x="110578" y="1105789"/>
                </a:lnTo>
                <a:lnTo>
                  <a:pt x="1658810" y="1105789"/>
                </a:lnTo>
                <a:lnTo>
                  <a:pt x="1701845" y="1097097"/>
                </a:lnTo>
                <a:lnTo>
                  <a:pt x="1736963" y="1073404"/>
                </a:lnTo>
                <a:lnTo>
                  <a:pt x="1760626" y="1038280"/>
                </a:lnTo>
                <a:lnTo>
                  <a:pt x="1769300" y="995299"/>
                </a:lnTo>
                <a:lnTo>
                  <a:pt x="1769300" y="110617"/>
                </a:lnTo>
                <a:lnTo>
                  <a:pt x="1760626" y="67562"/>
                </a:lnTo>
                <a:lnTo>
                  <a:pt x="1736963" y="32400"/>
                </a:lnTo>
                <a:lnTo>
                  <a:pt x="1701845" y="8693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3264" y="4210939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617"/>
                </a:moveTo>
                <a:lnTo>
                  <a:pt x="8689" y="67562"/>
                </a:lnTo>
                <a:lnTo>
                  <a:pt x="32386" y="32400"/>
                </a:lnTo>
                <a:lnTo>
                  <a:pt x="67535" y="8693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3"/>
                </a:lnTo>
                <a:lnTo>
                  <a:pt x="1736963" y="32400"/>
                </a:lnTo>
                <a:lnTo>
                  <a:pt x="1760626" y="67562"/>
                </a:lnTo>
                <a:lnTo>
                  <a:pt x="1769300" y="110617"/>
                </a:lnTo>
                <a:lnTo>
                  <a:pt x="1769300" y="995299"/>
                </a:lnTo>
                <a:lnTo>
                  <a:pt x="1760626" y="1038280"/>
                </a:lnTo>
                <a:lnTo>
                  <a:pt x="1736963" y="1073404"/>
                </a:lnTo>
                <a:lnTo>
                  <a:pt x="1701845" y="1097097"/>
                </a:lnTo>
                <a:lnTo>
                  <a:pt x="1658810" y="1105789"/>
                </a:lnTo>
                <a:lnTo>
                  <a:pt x="110578" y="1105789"/>
                </a:lnTo>
                <a:lnTo>
                  <a:pt x="67535" y="1097097"/>
                </a:lnTo>
                <a:lnTo>
                  <a:pt x="32386" y="1073404"/>
                </a:lnTo>
                <a:lnTo>
                  <a:pt x="8689" y="1038280"/>
                </a:lnTo>
                <a:lnTo>
                  <a:pt x="0" y="995299"/>
                </a:lnTo>
                <a:lnTo>
                  <a:pt x="0" y="110617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9680" y="4462462"/>
            <a:ext cx="1204595" cy="579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28575">
              <a:lnSpc>
                <a:spcPts val="2100"/>
              </a:lnSpc>
              <a:spcBef>
                <a:spcPts val="295"/>
              </a:spcBef>
            </a:pPr>
            <a:r>
              <a:rPr sz="1850" spc="25" dirty="0">
                <a:latin typeface="Century Gothic"/>
                <a:cs typeface="Century Gothic"/>
              </a:rPr>
              <a:t>Quality </a:t>
            </a:r>
            <a:r>
              <a:rPr sz="1850" spc="-5" dirty="0">
                <a:latin typeface="Century Gothic"/>
                <a:cs typeface="Century Gothic"/>
              </a:rPr>
              <a:t>of  </a:t>
            </a:r>
            <a:r>
              <a:rPr sz="1850" dirty="0">
                <a:latin typeface="Century Gothic"/>
                <a:cs typeface="Century Gothic"/>
              </a:rPr>
              <a:t>F</a:t>
            </a:r>
            <a:r>
              <a:rPr sz="1850" spc="-5" dirty="0">
                <a:latin typeface="Century Gothic"/>
                <a:cs typeface="Century Gothic"/>
              </a:rPr>
              <a:t>ee</a:t>
            </a:r>
            <a:r>
              <a:rPr sz="1850" spc="5" dirty="0">
                <a:latin typeface="Century Gothic"/>
                <a:cs typeface="Century Gothic"/>
              </a:rPr>
              <a:t>d</a:t>
            </a:r>
            <a:r>
              <a:rPr sz="1850" spc="10" dirty="0">
                <a:latin typeface="Century Gothic"/>
                <a:cs typeface="Century Gothic"/>
              </a:rPr>
              <a:t>b</a:t>
            </a:r>
            <a:r>
              <a:rPr sz="1850" spc="5" dirty="0">
                <a:latin typeface="Century Gothic"/>
                <a:cs typeface="Century Gothic"/>
              </a:rPr>
              <a:t>a</a:t>
            </a:r>
            <a:r>
              <a:rPr sz="1850" dirty="0">
                <a:latin typeface="Century Gothic"/>
                <a:cs typeface="Century Gothic"/>
              </a:rPr>
              <a:t>c</a:t>
            </a:r>
            <a:r>
              <a:rPr sz="1850" spc="10" dirty="0">
                <a:latin typeface="Century Gothic"/>
                <a:cs typeface="Century Gothic"/>
              </a:rPr>
              <a:t>k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2094" y="2479929"/>
            <a:ext cx="221615" cy="3594100"/>
          </a:xfrm>
          <a:custGeom>
            <a:avLst/>
            <a:gdLst/>
            <a:ahLst/>
            <a:cxnLst/>
            <a:rect l="l" t="t" r="r" b="b"/>
            <a:pathLst>
              <a:path w="221615" h="3594100">
                <a:moveTo>
                  <a:pt x="0" y="0"/>
                </a:moveTo>
                <a:lnTo>
                  <a:pt x="0" y="3594049"/>
                </a:lnTo>
                <a:lnTo>
                  <a:pt x="221170" y="359404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3264" y="5521071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1658810" y="0"/>
                </a:moveTo>
                <a:lnTo>
                  <a:pt x="110578" y="0"/>
                </a:lnTo>
                <a:lnTo>
                  <a:pt x="67535" y="8692"/>
                </a:lnTo>
                <a:lnTo>
                  <a:pt x="32386" y="32394"/>
                </a:lnTo>
                <a:lnTo>
                  <a:pt x="8689" y="67540"/>
                </a:lnTo>
                <a:lnTo>
                  <a:pt x="0" y="110566"/>
                </a:lnTo>
                <a:lnTo>
                  <a:pt x="0" y="995248"/>
                </a:lnTo>
                <a:lnTo>
                  <a:pt x="8689" y="1038291"/>
                </a:lnTo>
                <a:lnTo>
                  <a:pt x="32386" y="1073440"/>
                </a:lnTo>
                <a:lnTo>
                  <a:pt x="67535" y="1097137"/>
                </a:lnTo>
                <a:lnTo>
                  <a:pt x="110578" y="1105827"/>
                </a:lnTo>
                <a:lnTo>
                  <a:pt x="1658810" y="1105827"/>
                </a:lnTo>
                <a:lnTo>
                  <a:pt x="1701845" y="1097137"/>
                </a:lnTo>
                <a:lnTo>
                  <a:pt x="1736963" y="1073440"/>
                </a:lnTo>
                <a:lnTo>
                  <a:pt x="1760626" y="1038291"/>
                </a:lnTo>
                <a:lnTo>
                  <a:pt x="1769300" y="995248"/>
                </a:lnTo>
                <a:lnTo>
                  <a:pt x="1769300" y="110566"/>
                </a:lnTo>
                <a:lnTo>
                  <a:pt x="1760626" y="67540"/>
                </a:lnTo>
                <a:lnTo>
                  <a:pt x="1736963" y="32394"/>
                </a:lnTo>
                <a:lnTo>
                  <a:pt x="1701845" y="8692"/>
                </a:lnTo>
                <a:lnTo>
                  <a:pt x="1658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3264" y="5521071"/>
            <a:ext cx="1769745" cy="1106170"/>
          </a:xfrm>
          <a:custGeom>
            <a:avLst/>
            <a:gdLst/>
            <a:ahLst/>
            <a:cxnLst/>
            <a:rect l="l" t="t" r="r" b="b"/>
            <a:pathLst>
              <a:path w="1769745" h="1106170">
                <a:moveTo>
                  <a:pt x="0" y="110566"/>
                </a:moveTo>
                <a:lnTo>
                  <a:pt x="8689" y="67540"/>
                </a:lnTo>
                <a:lnTo>
                  <a:pt x="32386" y="32394"/>
                </a:lnTo>
                <a:lnTo>
                  <a:pt x="67535" y="8692"/>
                </a:lnTo>
                <a:lnTo>
                  <a:pt x="110578" y="0"/>
                </a:lnTo>
                <a:lnTo>
                  <a:pt x="1658810" y="0"/>
                </a:lnTo>
                <a:lnTo>
                  <a:pt x="1701845" y="8692"/>
                </a:lnTo>
                <a:lnTo>
                  <a:pt x="1736963" y="32394"/>
                </a:lnTo>
                <a:lnTo>
                  <a:pt x="1760626" y="67540"/>
                </a:lnTo>
                <a:lnTo>
                  <a:pt x="1769300" y="110566"/>
                </a:lnTo>
                <a:lnTo>
                  <a:pt x="1769300" y="995248"/>
                </a:lnTo>
                <a:lnTo>
                  <a:pt x="1760626" y="1038291"/>
                </a:lnTo>
                <a:lnTo>
                  <a:pt x="1736963" y="1073440"/>
                </a:lnTo>
                <a:lnTo>
                  <a:pt x="1701845" y="1097137"/>
                </a:lnTo>
                <a:lnTo>
                  <a:pt x="1658810" y="1105827"/>
                </a:lnTo>
                <a:lnTo>
                  <a:pt x="110578" y="1105827"/>
                </a:lnTo>
                <a:lnTo>
                  <a:pt x="67535" y="1097137"/>
                </a:lnTo>
                <a:lnTo>
                  <a:pt x="32386" y="1073440"/>
                </a:lnTo>
                <a:lnTo>
                  <a:pt x="8689" y="1038291"/>
                </a:lnTo>
                <a:lnTo>
                  <a:pt x="0" y="995248"/>
                </a:lnTo>
                <a:lnTo>
                  <a:pt x="0" y="110566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40155" y="5774372"/>
            <a:ext cx="1229995" cy="5791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0800" marR="5080" indent="-38100">
              <a:lnSpc>
                <a:spcPts val="2110"/>
              </a:lnSpc>
              <a:spcBef>
                <a:spcPts val="290"/>
              </a:spcBef>
            </a:pPr>
            <a:r>
              <a:rPr sz="1850" spc="40" dirty="0">
                <a:latin typeface="Century Gothic"/>
                <a:cs typeface="Century Gothic"/>
              </a:rPr>
              <a:t>L</a:t>
            </a:r>
            <a:r>
              <a:rPr sz="1850" spc="10" dirty="0">
                <a:latin typeface="Century Gothic"/>
                <a:cs typeface="Century Gothic"/>
              </a:rPr>
              <a:t>a</a:t>
            </a:r>
            <a:r>
              <a:rPr sz="1850" spc="-10" dirty="0">
                <a:latin typeface="Century Gothic"/>
                <a:cs typeface="Century Gothic"/>
              </a:rPr>
              <a:t>n</a:t>
            </a:r>
            <a:r>
              <a:rPr sz="1850" spc="25" dirty="0">
                <a:latin typeface="Century Gothic"/>
                <a:cs typeface="Century Gothic"/>
              </a:rPr>
              <a:t>g</a:t>
            </a:r>
            <a:r>
              <a:rPr sz="1850" dirty="0">
                <a:latin typeface="Century Gothic"/>
                <a:cs typeface="Century Gothic"/>
              </a:rPr>
              <a:t>u</a:t>
            </a:r>
            <a:r>
              <a:rPr sz="1850" spc="10" dirty="0">
                <a:latin typeface="Century Gothic"/>
                <a:cs typeface="Century Gothic"/>
              </a:rPr>
              <a:t>a</a:t>
            </a:r>
            <a:r>
              <a:rPr sz="1850" spc="20" dirty="0">
                <a:latin typeface="Century Gothic"/>
                <a:cs typeface="Century Gothic"/>
              </a:rPr>
              <a:t>g</a:t>
            </a:r>
            <a:r>
              <a:rPr sz="1850" spc="10" dirty="0">
                <a:latin typeface="Century Gothic"/>
                <a:cs typeface="Century Gothic"/>
              </a:rPr>
              <a:t>e  </a:t>
            </a:r>
            <a:r>
              <a:rPr sz="1850" spc="40" dirty="0">
                <a:latin typeface="Century Gothic"/>
                <a:cs typeface="Century Gothic"/>
              </a:rPr>
              <a:t>Modeling</a:t>
            </a:r>
            <a:endParaRPr sz="18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2696" y="1856358"/>
            <a:ext cx="416687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40" dirty="0">
                <a:latin typeface="Arial"/>
                <a:cs typeface="Arial"/>
              </a:rPr>
              <a:t>How </a:t>
            </a:r>
            <a:r>
              <a:rPr sz="2400" b="1" spc="5" dirty="0">
                <a:latin typeface="Arial"/>
                <a:cs typeface="Arial"/>
              </a:rPr>
              <a:t>teachers </a:t>
            </a:r>
            <a:r>
              <a:rPr sz="2400" b="1" spc="10" dirty="0">
                <a:latin typeface="Arial"/>
                <a:cs typeface="Arial"/>
              </a:rPr>
              <a:t>help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students: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9928" y="2514218"/>
            <a:ext cx="4827270" cy="726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1775" indent="-219075">
              <a:lnSpc>
                <a:spcPts val="2755"/>
              </a:lnSpc>
              <a:spcBef>
                <a:spcPts val="105"/>
              </a:spcBef>
              <a:buFont typeface="Wingdings"/>
              <a:buChar char=""/>
              <a:tabLst>
                <a:tab pos="232410" algn="l"/>
              </a:tabLst>
            </a:pPr>
            <a:r>
              <a:rPr sz="2400" spc="-20" dirty="0">
                <a:latin typeface="Arial"/>
                <a:cs typeface="Arial"/>
              </a:rPr>
              <a:t>Learn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solve problems </a:t>
            </a:r>
            <a:r>
              <a:rPr sz="2400" spc="-20" dirty="0">
                <a:latin typeface="Arial"/>
                <a:cs typeface="Arial"/>
              </a:rPr>
              <a:t>and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think</a:t>
            </a:r>
            <a:endParaRPr sz="2400">
              <a:latin typeface="Arial"/>
              <a:cs typeface="Arial"/>
            </a:endParaRPr>
          </a:p>
          <a:p>
            <a:pPr marL="231775">
              <a:lnSpc>
                <a:spcPts val="2755"/>
              </a:lnSpc>
            </a:pPr>
            <a:r>
              <a:rPr sz="2400" spc="-25" dirty="0">
                <a:latin typeface="Arial"/>
                <a:cs typeface="Arial"/>
              </a:rPr>
              <a:t>creatively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9928" y="3506787"/>
            <a:ext cx="4810760" cy="7251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1775" marR="5080" indent="-219075">
              <a:lnSpc>
                <a:spcPts val="2630"/>
              </a:lnSpc>
              <a:spcBef>
                <a:spcPts val="395"/>
              </a:spcBef>
              <a:buFont typeface="Wingdings"/>
              <a:buChar char=""/>
              <a:tabLst>
                <a:tab pos="232410" algn="l"/>
              </a:tabLst>
            </a:pPr>
            <a:r>
              <a:rPr sz="2400" spc="-20" dirty="0">
                <a:latin typeface="Arial"/>
                <a:cs typeface="Arial"/>
              </a:rPr>
              <a:t>Get individualized </a:t>
            </a:r>
            <a:r>
              <a:rPr sz="2400" spc="-30" dirty="0">
                <a:latin typeface="Arial"/>
                <a:cs typeface="Arial"/>
              </a:rPr>
              <a:t>feedback </a:t>
            </a:r>
            <a:r>
              <a:rPr sz="2400" spc="-35" dirty="0">
                <a:latin typeface="Arial"/>
                <a:cs typeface="Arial"/>
              </a:rPr>
              <a:t>about 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9928" y="4498657"/>
            <a:ext cx="4676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indent="-21907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32410" algn="l"/>
              </a:tabLst>
            </a:pPr>
            <a:r>
              <a:rPr sz="2400" spc="-40" dirty="0">
                <a:latin typeface="Arial"/>
                <a:cs typeface="Arial"/>
              </a:rPr>
              <a:t>Develop </a:t>
            </a:r>
            <a:r>
              <a:rPr sz="2400" spc="-5" dirty="0">
                <a:latin typeface="Arial"/>
                <a:cs typeface="Arial"/>
              </a:rPr>
              <a:t>more </a:t>
            </a:r>
            <a:r>
              <a:rPr sz="2400" spc="-25" dirty="0">
                <a:latin typeface="Arial"/>
                <a:cs typeface="Arial"/>
              </a:rPr>
              <a:t>complex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9775" y="323850"/>
            <a:ext cx="463867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6950" y="323850"/>
            <a:ext cx="107632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7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2664" y="448944"/>
            <a:ext cx="4097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Instructional</a:t>
            </a:r>
            <a:r>
              <a:rPr sz="3200" spc="-135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0610" y="1483042"/>
            <a:ext cx="7134225" cy="3291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887094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spc="55" dirty="0">
                <a:latin typeface="Century Gothic"/>
                <a:cs typeface="Century Gothic"/>
              </a:rPr>
              <a:t>who </a:t>
            </a:r>
            <a:r>
              <a:rPr sz="2750" dirty="0">
                <a:latin typeface="Century Gothic"/>
                <a:cs typeface="Century Gothic"/>
              </a:rPr>
              <a:t>score </a:t>
            </a:r>
            <a:r>
              <a:rPr sz="2750" spc="30" dirty="0">
                <a:latin typeface="Century Gothic"/>
                <a:cs typeface="Century Gothic"/>
              </a:rPr>
              <a:t>high in </a:t>
            </a:r>
            <a:r>
              <a:rPr sz="2750" b="1" spc="20" dirty="0">
                <a:latin typeface="Century Gothic"/>
                <a:cs typeface="Century Gothic"/>
              </a:rPr>
              <a:t>concept  </a:t>
            </a:r>
            <a:r>
              <a:rPr sz="2750" b="1" spc="15" dirty="0">
                <a:latin typeface="Century Gothic"/>
                <a:cs typeface="Century Gothic"/>
              </a:rPr>
              <a:t>development:</a:t>
            </a:r>
            <a:endParaRPr sz="2750">
              <a:latin typeface="Century Gothic"/>
              <a:cs typeface="Century Gothic"/>
            </a:endParaRPr>
          </a:p>
          <a:p>
            <a:pPr marL="298450" marR="40640" indent="-285750">
              <a:lnSpc>
                <a:spcPts val="2860"/>
              </a:lnSpc>
              <a:spcBef>
                <a:spcPts val="7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2400" dirty="0">
                <a:latin typeface="Century Gothic"/>
                <a:cs typeface="Century Gothic"/>
              </a:rPr>
              <a:t>Intentionally </a:t>
            </a:r>
            <a:r>
              <a:rPr sz="2400" spc="-20" dirty="0">
                <a:latin typeface="Century Gothic"/>
                <a:cs typeface="Century Gothic"/>
              </a:rPr>
              <a:t>sustain </a:t>
            </a:r>
            <a:r>
              <a:rPr sz="2400" spc="5" dirty="0">
                <a:latin typeface="Century Gothic"/>
                <a:cs typeface="Century Gothic"/>
              </a:rPr>
              <a:t>interactions </a:t>
            </a:r>
            <a:r>
              <a:rPr sz="2400" spc="-5" dirty="0">
                <a:latin typeface="Century Gothic"/>
                <a:cs typeface="Century Gothic"/>
              </a:rPr>
              <a:t>that</a:t>
            </a:r>
            <a:r>
              <a:rPr sz="2400" spc="-9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deepen  </a:t>
            </a:r>
            <a:r>
              <a:rPr sz="2400" spc="15" dirty="0">
                <a:latin typeface="Century Gothic"/>
                <a:cs typeface="Century Gothic"/>
              </a:rPr>
              <a:t>and </a:t>
            </a:r>
            <a:r>
              <a:rPr sz="2400" spc="5" dirty="0">
                <a:latin typeface="Century Gothic"/>
                <a:cs typeface="Century Gothic"/>
              </a:rPr>
              <a:t>expand</a:t>
            </a:r>
            <a:r>
              <a:rPr sz="2400" spc="-14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understanding</a:t>
            </a:r>
            <a:endParaRPr sz="240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285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30" dirty="0">
                <a:latin typeface="Century Gothic"/>
                <a:cs typeface="Century Gothic"/>
              </a:rPr>
              <a:t>Ask </a:t>
            </a:r>
            <a:r>
              <a:rPr sz="2400" spc="25" dirty="0">
                <a:latin typeface="Century Gothic"/>
                <a:cs typeface="Century Gothic"/>
              </a:rPr>
              <a:t>“why” </a:t>
            </a:r>
            <a:r>
              <a:rPr sz="2400" spc="10" dirty="0">
                <a:latin typeface="Century Gothic"/>
                <a:cs typeface="Century Gothic"/>
              </a:rPr>
              <a:t>and </a:t>
            </a:r>
            <a:r>
              <a:rPr sz="2400" spc="25" dirty="0">
                <a:latin typeface="Century Gothic"/>
                <a:cs typeface="Century Gothic"/>
              </a:rPr>
              <a:t>“how” </a:t>
            </a:r>
            <a:r>
              <a:rPr sz="2400" spc="-5" dirty="0">
                <a:latin typeface="Century Gothic"/>
                <a:cs typeface="Century Gothic"/>
              </a:rPr>
              <a:t>questions </a:t>
            </a:r>
            <a:r>
              <a:rPr sz="2400" spc="-35" dirty="0">
                <a:latin typeface="Century Gothic"/>
                <a:cs typeface="Century Gothic"/>
              </a:rPr>
              <a:t>to</a:t>
            </a:r>
            <a:r>
              <a:rPr sz="2400" spc="-18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encourage  </a:t>
            </a:r>
            <a:r>
              <a:rPr sz="2400" dirty="0">
                <a:latin typeface="Century Gothic"/>
                <a:cs typeface="Century Gothic"/>
              </a:rPr>
              <a:t>analysis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-90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reasoning</a:t>
            </a:r>
            <a:endParaRPr sz="2400">
              <a:latin typeface="Century Gothic"/>
              <a:cs typeface="Century Gothic"/>
            </a:endParaRPr>
          </a:p>
          <a:p>
            <a:pPr marL="298450" marR="141605" indent="-285750">
              <a:lnSpc>
                <a:spcPts val="2850"/>
              </a:lnSpc>
              <a:spcBef>
                <a:spcPts val="6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dirty="0">
                <a:latin typeface="Century Gothic"/>
                <a:cs typeface="Century Gothic"/>
              </a:rPr>
              <a:t>Integrate </a:t>
            </a:r>
            <a:r>
              <a:rPr sz="2400" spc="15" dirty="0">
                <a:latin typeface="Century Gothic"/>
                <a:cs typeface="Century Gothic"/>
              </a:rPr>
              <a:t>new </a:t>
            </a:r>
            <a:r>
              <a:rPr sz="2400" spc="10" dirty="0">
                <a:latin typeface="Century Gothic"/>
                <a:cs typeface="Century Gothic"/>
              </a:rPr>
              <a:t>ideas </a:t>
            </a:r>
            <a:r>
              <a:rPr sz="2400" dirty="0">
                <a:latin typeface="Century Gothic"/>
                <a:cs typeface="Century Gothic"/>
              </a:rPr>
              <a:t>into </a:t>
            </a:r>
            <a:r>
              <a:rPr sz="2400" spc="15" dirty="0">
                <a:latin typeface="Century Gothic"/>
                <a:cs typeface="Century Gothic"/>
              </a:rPr>
              <a:t>previous</a:t>
            </a:r>
            <a:r>
              <a:rPr sz="2400" spc="-355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knowledge  and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connect</a:t>
            </a:r>
            <a:r>
              <a:rPr sz="2400" spc="-140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it</a:t>
            </a:r>
            <a:r>
              <a:rPr sz="2400" spc="-65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with</a:t>
            </a:r>
            <a:r>
              <a:rPr sz="2400" spc="-110" dirty="0">
                <a:latin typeface="Century Gothic"/>
                <a:cs typeface="Century Gothic"/>
              </a:rPr>
              <a:t> </a:t>
            </a:r>
            <a:r>
              <a:rPr sz="2400" spc="15" dirty="0">
                <a:latin typeface="Century Gothic"/>
                <a:cs typeface="Century Gothic"/>
              </a:rPr>
              <a:t>real-world</a:t>
            </a:r>
            <a:r>
              <a:rPr sz="2400" spc="-14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applications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1854835"/>
            <a:ext cx="6546850" cy="3322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829944">
              <a:lnSpc>
                <a:spcPts val="4280"/>
              </a:lnSpc>
              <a:spcBef>
                <a:spcPts val="280"/>
              </a:spcBef>
            </a:pPr>
            <a:r>
              <a:rPr sz="3600" spc="-30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Classroom</a:t>
            </a:r>
            <a:r>
              <a:rPr sz="3600" spc="-220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Assessment  </a:t>
            </a:r>
            <a:r>
              <a:rPr sz="3600" spc="-5" dirty="0">
                <a:latin typeface="Arial"/>
                <a:cs typeface="Arial"/>
              </a:rPr>
              <a:t>Scoring </a:t>
            </a:r>
            <a:r>
              <a:rPr sz="3600" spc="-15" dirty="0">
                <a:latin typeface="Arial"/>
                <a:cs typeface="Arial"/>
              </a:rPr>
              <a:t>System©</a:t>
            </a:r>
            <a:r>
              <a:rPr sz="3600" spc="65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(CLASS)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4280"/>
              </a:lnSpc>
              <a:spcBef>
                <a:spcPts val="80"/>
              </a:spcBef>
            </a:pPr>
            <a:r>
              <a:rPr sz="3600" spc="-30" dirty="0">
                <a:latin typeface="Arial"/>
                <a:cs typeface="Arial"/>
              </a:rPr>
              <a:t>is </a:t>
            </a:r>
            <a:r>
              <a:rPr sz="3600" dirty="0">
                <a:latin typeface="Arial"/>
                <a:cs typeface="Arial"/>
              </a:rPr>
              <a:t>a </a:t>
            </a:r>
            <a:r>
              <a:rPr sz="3600" spc="10" dirty="0">
                <a:latin typeface="Arial"/>
                <a:cs typeface="Arial"/>
              </a:rPr>
              <a:t>research-based</a:t>
            </a:r>
            <a:r>
              <a:rPr sz="3600" spc="-150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observation  </a:t>
            </a:r>
            <a:r>
              <a:rPr sz="3600" dirty="0">
                <a:latin typeface="Arial"/>
                <a:cs typeface="Arial"/>
              </a:rPr>
              <a:t>tool </a:t>
            </a:r>
            <a:r>
              <a:rPr sz="3600" spc="5" dirty="0">
                <a:latin typeface="Arial"/>
                <a:cs typeface="Arial"/>
              </a:rPr>
              <a:t>used </a:t>
            </a:r>
            <a:r>
              <a:rPr sz="3600" spc="-15" dirty="0">
                <a:latin typeface="Arial"/>
                <a:cs typeface="Arial"/>
              </a:rPr>
              <a:t>to </a:t>
            </a:r>
            <a:r>
              <a:rPr sz="3600" spc="-5" dirty="0">
                <a:latin typeface="Arial"/>
                <a:cs typeface="Arial"/>
              </a:rPr>
              <a:t>help </a:t>
            </a:r>
            <a:r>
              <a:rPr sz="3600" spc="5" dirty="0">
                <a:latin typeface="Arial"/>
                <a:cs typeface="Arial"/>
              </a:rPr>
              <a:t>teachers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marL="12700" marR="1024255">
              <a:lnSpc>
                <a:spcPts val="4350"/>
              </a:lnSpc>
              <a:spcBef>
                <a:spcPts val="20"/>
              </a:spcBef>
            </a:pPr>
            <a:r>
              <a:rPr sz="3600" dirty="0">
                <a:latin typeface="Arial"/>
                <a:cs typeface="Arial"/>
              </a:rPr>
              <a:t>schools </a:t>
            </a:r>
            <a:r>
              <a:rPr sz="3600" spc="5" dirty="0">
                <a:latin typeface="Arial"/>
                <a:cs typeface="Arial"/>
              </a:rPr>
              <a:t>improve </a:t>
            </a:r>
            <a:r>
              <a:rPr sz="3600" spc="-5" dirty="0">
                <a:latin typeface="Arial"/>
                <a:cs typeface="Arial"/>
              </a:rPr>
              <a:t>the</a:t>
            </a:r>
            <a:r>
              <a:rPr sz="3600" spc="-180" dirty="0">
                <a:latin typeface="Arial"/>
                <a:cs typeface="Arial"/>
              </a:rPr>
              <a:t> </a:t>
            </a:r>
            <a:r>
              <a:rPr sz="3600" spc="-15" dirty="0">
                <a:latin typeface="Arial"/>
                <a:cs typeface="Arial"/>
              </a:rPr>
              <a:t>quality  </a:t>
            </a:r>
            <a:r>
              <a:rPr sz="3600" spc="5" dirty="0">
                <a:latin typeface="Arial"/>
                <a:cs typeface="Arial"/>
              </a:rPr>
              <a:t>of </a:t>
            </a:r>
            <a:r>
              <a:rPr sz="3600" dirty="0">
                <a:latin typeface="Arial"/>
                <a:cs typeface="Arial"/>
              </a:rPr>
              <a:t>classroom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interactions.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114300"/>
            <a:ext cx="570547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5875" y="114300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857" y="261874"/>
            <a:ext cx="48710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0" dirty="0">
                <a:latin typeface="Arial"/>
                <a:cs typeface="Arial"/>
              </a:rPr>
              <a:t>What </a:t>
            </a:r>
            <a:r>
              <a:rPr b="1" spc="15" dirty="0">
                <a:latin typeface="Arial"/>
                <a:cs typeface="Arial"/>
              </a:rPr>
              <a:t>is </a:t>
            </a:r>
            <a:r>
              <a:rPr b="1" spc="10" dirty="0">
                <a:latin typeface="Arial"/>
                <a:cs typeface="Arial"/>
              </a:rPr>
              <a:t>the</a:t>
            </a:r>
            <a:r>
              <a:rPr b="1" spc="19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CLASS?</a:t>
            </a:r>
          </a:p>
        </p:txBody>
      </p:sp>
      <p:sp>
        <p:nvSpPr>
          <p:cNvPr id="6" name="object 6"/>
          <p:cNvSpPr/>
          <p:nvPr/>
        </p:nvSpPr>
        <p:spPr>
          <a:xfrm>
            <a:off x="6705092" y="4173080"/>
            <a:ext cx="2438907" cy="2684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9775" y="323850"/>
            <a:ext cx="463867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6950" y="323850"/>
            <a:ext cx="107632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7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2664" y="448944"/>
            <a:ext cx="4097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Instructional</a:t>
            </a:r>
            <a:r>
              <a:rPr sz="3200" spc="-135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70610" y="1483042"/>
            <a:ext cx="7350759" cy="3291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latin typeface="Century Gothic"/>
                <a:cs typeface="Century Gothic"/>
              </a:rPr>
              <a:t>Teachers </a:t>
            </a:r>
            <a:r>
              <a:rPr sz="2750" spc="55" dirty="0">
                <a:latin typeface="Century Gothic"/>
                <a:cs typeface="Century Gothic"/>
              </a:rPr>
              <a:t>who </a:t>
            </a:r>
            <a:r>
              <a:rPr sz="2750" dirty="0">
                <a:latin typeface="Century Gothic"/>
                <a:cs typeface="Century Gothic"/>
              </a:rPr>
              <a:t>score </a:t>
            </a:r>
            <a:r>
              <a:rPr sz="2750" spc="30" dirty="0">
                <a:latin typeface="Century Gothic"/>
                <a:cs typeface="Century Gothic"/>
              </a:rPr>
              <a:t>high in</a:t>
            </a:r>
            <a:r>
              <a:rPr sz="2750" spc="145" dirty="0">
                <a:latin typeface="Century Gothic"/>
                <a:cs typeface="Century Gothic"/>
              </a:rPr>
              <a:t> </a:t>
            </a:r>
            <a:r>
              <a:rPr sz="2750" spc="20" dirty="0">
                <a:latin typeface="Century Gothic"/>
                <a:cs typeface="Century Gothic"/>
              </a:rPr>
              <a:t>providing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dirty="0">
                <a:latin typeface="Century Gothic"/>
                <a:cs typeface="Century Gothic"/>
              </a:rPr>
              <a:t>quality </a:t>
            </a:r>
            <a:r>
              <a:rPr sz="2750" b="1" spc="20" dirty="0">
                <a:latin typeface="Century Gothic"/>
                <a:cs typeface="Century Gothic"/>
              </a:rPr>
              <a:t>of</a:t>
            </a:r>
            <a:r>
              <a:rPr sz="2750" b="1" spc="190" dirty="0">
                <a:latin typeface="Century Gothic"/>
                <a:cs typeface="Century Gothic"/>
              </a:rPr>
              <a:t> </a:t>
            </a:r>
            <a:r>
              <a:rPr sz="2750" b="1" dirty="0">
                <a:latin typeface="Century Gothic"/>
                <a:cs typeface="Century Gothic"/>
              </a:rPr>
              <a:t>feedback:</a:t>
            </a:r>
            <a:endParaRPr sz="2750">
              <a:latin typeface="Century Gothic"/>
              <a:cs typeface="Century Gothic"/>
            </a:endParaRPr>
          </a:p>
          <a:p>
            <a:pPr marL="298450" marR="551815" indent="-285750">
              <a:lnSpc>
                <a:spcPts val="2860"/>
              </a:lnSpc>
              <a:spcBef>
                <a:spcPts val="77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5" dirty="0">
                <a:latin typeface="Century Gothic"/>
                <a:cs typeface="Century Gothic"/>
              </a:rPr>
              <a:t>Focus </a:t>
            </a:r>
            <a:r>
              <a:rPr sz="2400" dirty="0">
                <a:latin typeface="Century Gothic"/>
                <a:cs typeface="Century Gothic"/>
              </a:rPr>
              <a:t>on </a:t>
            </a:r>
            <a:r>
              <a:rPr sz="2400" spc="-10" dirty="0">
                <a:latin typeface="Century Gothic"/>
                <a:cs typeface="Century Gothic"/>
              </a:rPr>
              <a:t>the </a:t>
            </a:r>
            <a:r>
              <a:rPr sz="2400" spc="5" dirty="0">
                <a:latin typeface="Century Gothic"/>
                <a:cs typeface="Century Gothic"/>
              </a:rPr>
              <a:t>process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15" dirty="0">
                <a:latin typeface="Century Gothic"/>
                <a:cs typeface="Century Gothic"/>
              </a:rPr>
              <a:t>learning </a:t>
            </a:r>
            <a:r>
              <a:rPr sz="2400" dirty="0">
                <a:latin typeface="Century Gothic"/>
                <a:cs typeface="Century Gothic"/>
              </a:rPr>
              <a:t>rather</a:t>
            </a:r>
            <a:r>
              <a:rPr sz="2400" spc="-37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than  getting </a:t>
            </a:r>
            <a:r>
              <a:rPr sz="2400" spc="-10" dirty="0">
                <a:latin typeface="Century Gothic"/>
                <a:cs typeface="Century Gothic"/>
              </a:rPr>
              <a:t>the </a:t>
            </a:r>
            <a:r>
              <a:rPr sz="2400" spc="20" dirty="0">
                <a:latin typeface="Century Gothic"/>
                <a:cs typeface="Century Gothic"/>
              </a:rPr>
              <a:t>“right</a:t>
            </a:r>
            <a:r>
              <a:rPr sz="2400" spc="-140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answer”</a:t>
            </a:r>
            <a:endParaRPr sz="240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285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20" dirty="0">
                <a:latin typeface="Century Gothic"/>
                <a:cs typeface="Century Gothic"/>
              </a:rPr>
              <a:t>Provide</a:t>
            </a:r>
            <a:r>
              <a:rPr sz="2400" spc="-204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children</a:t>
            </a:r>
            <a:r>
              <a:rPr sz="2400" spc="-105" dirty="0">
                <a:latin typeface="Century Gothic"/>
                <a:cs typeface="Century Gothic"/>
              </a:rPr>
              <a:t> </a:t>
            </a:r>
            <a:r>
              <a:rPr sz="2400" spc="20" dirty="0">
                <a:latin typeface="Century Gothic"/>
                <a:cs typeface="Century Gothic"/>
              </a:rPr>
              <a:t>with</a:t>
            </a:r>
            <a:r>
              <a:rPr sz="2400" spc="-10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specific</a:t>
            </a:r>
            <a:r>
              <a:rPr sz="2400" spc="-12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information</a:t>
            </a:r>
            <a:r>
              <a:rPr sz="2400" spc="-1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about  </a:t>
            </a:r>
            <a:r>
              <a:rPr sz="2400" dirty="0">
                <a:latin typeface="Century Gothic"/>
                <a:cs typeface="Century Gothic"/>
              </a:rPr>
              <a:t>their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30" dirty="0">
                <a:latin typeface="Century Gothic"/>
                <a:cs typeface="Century Gothic"/>
              </a:rPr>
              <a:t>work</a:t>
            </a:r>
            <a:r>
              <a:rPr sz="2400" spc="-14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by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expanding</a:t>
            </a:r>
            <a:r>
              <a:rPr sz="2400" spc="-18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and</a:t>
            </a:r>
            <a:r>
              <a:rPr sz="2400" spc="1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clarifying</a:t>
            </a:r>
            <a:r>
              <a:rPr sz="2400" spc="-185" dirty="0"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ideas</a:t>
            </a:r>
            <a:endParaRPr sz="2400">
              <a:latin typeface="Century Gothic"/>
              <a:cs typeface="Century Gothic"/>
            </a:endParaRPr>
          </a:p>
          <a:p>
            <a:pPr marL="298450" marR="1216025" indent="-285750">
              <a:lnSpc>
                <a:spcPts val="2850"/>
              </a:lnSpc>
              <a:spcBef>
                <a:spcPts val="6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2400" spc="-30" dirty="0">
                <a:latin typeface="Century Gothic"/>
                <a:cs typeface="Century Gothic"/>
              </a:rPr>
              <a:t>Ask </a:t>
            </a:r>
            <a:r>
              <a:rPr sz="2400" spc="5" dirty="0">
                <a:latin typeface="Century Gothic"/>
                <a:cs typeface="Century Gothic"/>
              </a:rPr>
              <a:t>follow-up </a:t>
            </a:r>
            <a:r>
              <a:rPr sz="2400" spc="-5" dirty="0">
                <a:latin typeface="Century Gothic"/>
                <a:cs typeface="Century Gothic"/>
              </a:rPr>
              <a:t>questions </a:t>
            </a:r>
            <a:r>
              <a:rPr sz="2400" spc="-30" dirty="0">
                <a:latin typeface="Century Gothic"/>
                <a:cs typeface="Century Gothic"/>
              </a:rPr>
              <a:t>to </a:t>
            </a:r>
            <a:r>
              <a:rPr sz="2400" dirty="0">
                <a:latin typeface="Century Gothic"/>
                <a:cs typeface="Century Gothic"/>
              </a:rPr>
              <a:t>help </a:t>
            </a:r>
            <a:r>
              <a:rPr sz="2400" spc="5" dirty="0">
                <a:latin typeface="Century Gothic"/>
                <a:cs typeface="Century Gothic"/>
              </a:rPr>
              <a:t>deepen  understanding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9775" y="323850"/>
            <a:ext cx="463867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6950" y="323850"/>
            <a:ext cx="1076325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775" y="323850"/>
            <a:ext cx="676275" cy="942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2664" y="448944"/>
            <a:ext cx="4097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Instructional</a:t>
            </a:r>
            <a:r>
              <a:rPr sz="3200" spc="-135" dirty="0"/>
              <a:t> </a:t>
            </a:r>
            <a:r>
              <a:rPr sz="3200" dirty="0"/>
              <a:t>Support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9105" marR="1014094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Teachers </a:t>
            </a:r>
            <a:r>
              <a:rPr spc="55" dirty="0"/>
              <a:t>who </a:t>
            </a:r>
            <a:r>
              <a:rPr dirty="0"/>
              <a:t>score </a:t>
            </a:r>
            <a:r>
              <a:rPr spc="30" dirty="0"/>
              <a:t>high in </a:t>
            </a:r>
            <a:r>
              <a:rPr b="1" spc="-5" dirty="0">
                <a:latin typeface="Century Gothic"/>
                <a:cs typeface="Century Gothic"/>
              </a:rPr>
              <a:t>language  </a:t>
            </a:r>
            <a:r>
              <a:rPr b="1" spc="10" dirty="0">
                <a:latin typeface="Century Gothic"/>
                <a:cs typeface="Century Gothic"/>
              </a:rPr>
              <a:t>modeling:</a:t>
            </a:r>
          </a:p>
          <a:p>
            <a:pPr marL="744855" indent="-28575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916305" algn="l"/>
                <a:tab pos="916940" algn="l"/>
              </a:tabLst>
            </a:pPr>
            <a:r>
              <a:rPr dirty="0"/>
              <a:t>	</a:t>
            </a:r>
            <a:r>
              <a:rPr sz="2400" dirty="0"/>
              <a:t>Participate </a:t>
            </a:r>
            <a:r>
              <a:rPr sz="2400" spc="20" dirty="0"/>
              <a:t>in </a:t>
            </a:r>
            <a:r>
              <a:rPr sz="2400" spc="5" dirty="0"/>
              <a:t>frequent</a:t>
            </a:r>
            <a:r>
              <a:rPr sz="2400" spc="-245" dirty="0"/>
              <a:t> </a:t>
            </a:r>
            <a:r>
              <a:rPr sz="2400" spc="10" dirty="0"/>
              <a:t>conversations</a:t>
            </a:r>
            <a:endParaRPr sz="2400"/>
          </a:p>
          <a:p>
            <a:pPr marL="744855" indent="-2857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44855" algn="l"/>
                <a:tab pos="745490" algn="l"/>
              </a:tabLst>
            </a:pPr>
            <a:r>
              <a:rPr sz="2400" spc="-30" dirty="0"/>
              <a:t>Ask </a:t>
            </a:r>
            <a:r>
              <a:rPr sz="2400" spc="15" dirty="0"/>
              <a:t>open-ended</a:t>
            </a:r>
            <a:r>
              <a:rPr sz="2400" spc="-40" dirty="0"/>
              <a:t> </a:t>
            </a:r>
            <a:r>
              <a:rPr sz="2400" spc="-5" dirty="0"/>
              <a:t>questions</a:t>
            </a:r>
            <a:endParaRPr sz="2400"/>
          </a:p>
          <a:p>
            <a:pPr marL="744855" indent="-285750">
              <a:lnSpc>
                <a:spcPts val="2865"/>
              </a:lnSpc>
              <a:spcBef>
                <a:spcPts val="575"/>
              </a:spcBef>
              <a:buFont typeface="Arial"/>
              <a:buChar char="•"/>
              <a:tabLst>
                <a:tab pos="744855" algn="l"/>
                <a:tab pos="745490" algn="l"/>
              </a:tabLst>
            </a:pPr>
            <a:r>
              <a:rPr sz="2400" spc="-10" dirty="0"/>
              <a:t>Repeat, </a:t>
            </a:r>
            <a:r>
              <a:rPr sz="2400" spc="-5" dirty="0"/>
              <a:t>extend </a:t>
            </a:r>
            <a:r>
              <a:rPr sz="2400" spc="15" dirty="0"/>
              <a:t>and </a:t>
            </a:r>
            <a:r>
              <a:rPr sz="2400" spc="-5" dirty="0"/>
              <a:t>elaborate</a:t>
            </a:r>
            <a:r>
              <a:rPr sz="2400" spc="-35" dirty="0"/>
              <a:t> </a:t>
            </a:r>
            <a:r>
              <a:rPr sz="2400" spc="10" dirty="0"/>
              <a:t>children’s</a:t>
            </a:r>
            <a:endParaRPr sz="2400"/>
          </a:p>
          <a:p>
            <a:pPr marL="744855">
              <a:lnSpc>
                <a:spcPts val="2865"/>
              </a:lnSpc>
            </a:pPr>
            <a:r>
              <a:rPr sz="2400" dirty="0"/>
              <a:t>responses</a:t>
            </a:r>
            <a:endParaRPr sz="2400"/>
          </a:p>
          <a:p>
            <a:pPr marL="744855" marR="5080" indent="-285750">
              <a:lnSpc>
                <a:spcPct val="101699"/>
              </a:lnSpc>
              <a:spcBef>
                <a:spcPts val="525"/>
              </a:spcBef>
              <a:buFont typeface="Arial"/>
              <a:buChar char="•"/>
              <a:tabLst>
                <a:tab pos="744855" algn="l"/>
                <a:tab pos="745490" algn="l"/>
              </a:tabLst>
            </a:pPr>
            <a:r>
              <a:rPr sz="2400" spc="-10" dirty="0"/>
              <a:t>Use </a:t>
            </a:r>
            <a:r>
              <a:rPr sz="2400" spc="20" dirty="0"/>
              <a:t>advanced </a:t>
            </a:r>
            <a:r>
              <a:rPr sz="2400" spc="5" dirty="0"/>
              <a:t>language </a:t>
            </a:r>
            <a:r>
              <a:rPr sz="2400" spc="-10" dirty="0"/>
              <a:t>that </a:t>
            </a:r>
            <a:r>
              <a:rPr sz="2400" spc="5" dirty="0"/>
              <a:t>contains </a:t>
            </a:r>
            <a:r>
              <a:rPr sz="2400" dirty="0"/>
              <a:t>a</a:t>
            </a:r>
            <a:r>
              <a:rPr sz="2400" spc="-415" dirty="0"/>
              <a:t> </a:t>
            </a:r>
            <a:r>
              <a:rPr sz="2400" spc="15" dirty="0"/>
              <a:t>variety  </a:t>
            </a:r>
            <a:r>
              <a:rPr sz="2400" dirty="0"/>
              <a:t>of </a:t>
            </a:r>
            <a:r>
              <a:rPr sz="2400" spc="15" dirty="0"/>
              <a:t>words.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CLASS</a:t>
            </a:r>
            <a:r>
              <a:rPr spc="-40" dirty="0"/>
              <a:t> </a:t>
            </a:r>
            <a:r>
              <a:rPr spc="10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1752600"/>
            <a:ext cx="6716395" cy="37215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>
                <a:latin typeface="Century Gothic"/>
                <a:cs typeface="Century Gothic"/>
              </a:rPr>
              <a:t>CLASS Manual –PreK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>
                <a:latin typeface="Century Gothic"/>
                <a:cs typeface="Century Gothic"/>
              </a:rPr>
              <a:t>CLASS Dimensions Overview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>
                <a:latin typeface="Century Gothic"/>
                <a:cs typeface="Century Gothic"/>
              </a:rPr>
              <a:t>Pre-K CLASS Dimensions Guide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>
                <a:latin typeface="Century Gothic"/>
                <a:cs typeface="Century Gothic"/>
              </a:rPr>
              <a:t>CLASS Strategy Cards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>
                <a:latin typeface="Century Gothic"/>
                <a:cs typeface="Century Gothic"/>
              </a:rPr>
              <a:t>CLASS Dictionary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lang="en-US" sz="2000" b="1" spc="15" dirty="0" err="1">
                <a:latin typeface="Century Gothic"/>
                <a:cs typeface="Century Gothic"/>
              </a:rPr>
              <a:t>Teachstone</a:t>
            </a:r>
            <a:r>
              <a:rPr lang="en-US" sz="2000" b="1" spc="15" dirty="0">
                <a:latin typeface="Century Gothic"/>
                <a:cs typeface="Century Gothic"/>
              </a:rPr>
              <a:t>-CLASS Video Library</a:t>
            </a:r>
          </a:p>
          <a:p>
            <a:pPr marL="459105" marR="5080" indent="-457200">
              <a:lnSpc>
                <a:spcPct val="150000"/>
              </a:lnSpc>
              <a:spcBef>
                <a:spcPts val="85"/>
              </a:spcBef>
              <a:buFont typeface="Wingdings" panose="05000000000000000000" pitchFamily="2" charset="2"/>
              <a:buChar char="v"/>
            </a:pPr>
            <a:r>
              <a:rPr sz="2000" b="1" spc="15" dirty="0">
                <a:latin typeface="Century Gothic"/>
                <a:cs typeface="Century Gothic"/>
              </a:rPr>
              <a:t>Early </a:t>
            </a:r>
            <a:r>
              <a:rPr sz="2000" b="1" spc="20" dirty="0">
                <a:latin typeface="Century Gothic"/>
                <a:cs typeface="Century Gothic"/>
              </a:rPr>
              <a:t>Childhood </a:t>
            </a:r>
            <a:r>
              <a:rPr sz="2000" b="1" spc="25" dirty="0">
                <a:latin typeface="Century Gothic"/>
                <a:cs typeface="Century Gothic"/>
              </a:rPr>
              <a:t>Knowledge  </a:t>
            </a:r>
            <a:r>
              <a:rPr sz="2000" b="1" spc="20" dirty="0">
                <a:latin typeface="Century Gothic"/>
                <a:cs typeface="Century Gothic"/>
              </a:rPr>
              <a:t>and</a:t>
            </a:r>
            <a:r>
              <a:rPr lang="en-US" sz="2000" b="1" spc="20" dirty="0">
                <a:latin typeface="Century Gothic"/>
                <a:cs typeface="Century Gothic"/>
              </a:rPr>
              <a:t> </a:t>
            </a:r>
            <a:r>
              <a:rPr sz="2000" b="1" spc="20" dirty="0">
                <a:latin typeface="Century Gothic"/>
                <a:cs typeface="Century Gothic"/>
              </a:rPr>
              <a:t>Learning </a:t>
            </a:r>
            <a:r>
              <a:rPr sz="2000" b="1" spc="-5" dirty="0">
                <a:latin typeface="Century Gothic"/>
                <a:cs typeface="Century Gothic"/>
              </a:rPr>
              <a:t>Center  </a:t>
            </a:r>
            <a:r>
              <a:rPr sz="2000" b="1" i="1" spc="-60" dirty="0">
                <a:latin typeface="Century Gothic"/>
                <a:cs typeface="Century Gothic"/>
              </a:rPr>
              <a:t>(</a:t>
            </a:r>
            <a:r>
              <a:rPr sz="2000" b="1" i="1" spc="-15" dirty="0">
                <a:latin typeface="Century Gothic"/>
                <a:cs typeface="Century Gothic"/>
                <a:hlinkClick r:id="rId2"/>
              </a:rPr>
              <a:t>h</a:t>
            </a:r>
            <a:r>
              <a:rPr sz="2000" b="1" i="1" spc="85" dirty="0">
                <a:latin typeface="Century Gothic"/>
                <a:cs typeface="Century Gothic"/>
                <a:hlinkClick r:id="rId2"/>
              </a:rPr>
              <a:t>tt</a:t>
            </a:r>
            <a:r>
              <a:rPr sz="2000" b="1" i="1" spc="20" dirty="0">
                <a:latin typeface="Century Gothic"/>
                <a:cs typeface="Century Gothic"/>
                <a:hlinkClick r:id="rId2"/>
              </a:rPr>
              <a:t>p</a:t>
            </a:r>
            <a:r>
              <a:rPr sz="2000" b="1" i="1" spc="-45" dirty="0">
                <a:latin typeface="Century Gothic"/>
                <a:cs typeface="Century Gothic"/>
                <a:hlinkClick r:id="rId2"/>
              </a:rPr>
              <a:t>:</a:t>
            </a:r>
            <a:r>
              <a:rPr sz="2000" b="1" i="1" spc="-15" dirty="0">
                <a:latin typeface="Century Gothic"/>
                <a:cs typeface="Century Gothic"/>
                <a:hlinkClick r:id="rId2"/>
              </a:rPr>
              <a:t>//</a:t>
            </a:r>
            <a:r>
              <a:rPr sz="2000" b="1" i="1" spc="30" dirty="0">
                <a:latin typeface="Century Gothic"/>
                <a:cs typeface="Century Gothic"/>
                <a:hlinkClick r:id="rId2"/>
              </a:rPr>
              <a:t>e</a:t>
            </a:r>
            <a:r>
              <a:rPr sz="2000" b="1" i="1" spc="35" dirty="0">
                <a:latin typeface="Century Gothic"/>
                <a:cs typeface="Century Gothic"/>
                <a:hlinkClick r:id="rId2"/>
              </a:rPr>
              <a:t>c</a:t>
            </a:r>
            <a:r>
              <a:rPr sz="2000" b="1" i="1" spc="75" dirty="0">
                <a:latin typeface="Century Gothic"/>
                <a:cs typeface="Century Gothic"/>
                <a:hlinkClick r:id="rId2"/>
              </a:rPr>
              <a:t>l</a:t>
            </a:r>
            <a:r>
              <a:rPr sz="2000" b="1" i="1" spc="-35" dirty="0">
                <a:latin typeface="Century Gothic"/>
                <a:cs typeface="Century Gothic"/>
                <a:hlinkClick r:id="rId2"/>
              </a:rPr>
              <a:t>k</a:t>
            </a:r>
            <a:r>
              <a:rPr sz="2000" b="1" i="1" spc="35" dirty="0">
                <a:latin typeface="Century Gothic"/>
                <a:cs typeface="Century Gothic"/>
                <a:hlinkClick r:id="rId2"/>
              </a:rPr>
              <a:t>c</a:t>
            </a:r>
            <a:r>
              <a:rPr sz="2000" b="1" i="1" spc="-45" dirty="0">
                <a:latin typeface="Century Gothic"/>
                <a:cs typeface="Century Gothic"/>
                <a:hlinkClick r:id="rId2"/>
              </a:rPr>
              <a:t>.</a:t>
            </a:r>
            <a:r>
              <a:rPr sz="2000" b="1" i="1" spc="15" dirty="0">
                <a:latin typeface="Century Gothic"/>
                <a:cs typeface="Century Gothic"/>
                <a:hlinkClick r:id="rId2"/>
              </a:rPr>
              <a:t>o</a:t>
            </a:r>
            <a:r>
              <a:rPr sz="2000" b="1" i="1" spc="-5" dirty="0">
                <a:latin typeface="Century Gothic"/>
                <a:cs typeface="Century Gothic"/>
                <a:hlinkClick r:id="rId2"/>
              </a:rPr>
              <a:t>h</a:t>
            </a:r>
            <a:r>
              <a:rPr sz="2000" b="1" i="1" spc="40" dirty="0">
                <a:latin typeface="Century Gothic"/>
                <a:cs typeface="Century Gothic"/>
                <a:hlinkClick r:id="rId2"/>
              </a:rPr>
              <a:t>s</a:t>
            </a:r>
            <a:r>
              <a:rPr sz="2000" b="1" i="1" spc="-45" dirty="0">
                <a:latin typeface="Century Gothic"/>
                <a:cs typeface="Century Gothic"/>
                <a:hlinkClick r:id="rId2"/>
              </a:rPr>
              <a:t>.</a:t>
            </a:r>
            <a:r>
              <a:rPr sz="2000" b="1" i="1" spc="20" dirty="0">
                <a:latin typeface="Century Gothic"/>
                <a:cs typeface="Century Gothic"/>
                <a:hlinkClick r:id="rId2"/>
              </a:rPr>
              <a:t>a</a:t>
            </a:r>
            <a:r>
              <a:rPr sz="2000" b="1" i="1" spc="35" dirty="0">
                <a:latin typeface="Century Gothic"/>
                <a:cs typeface="Century Gothic"/>
                <a:hlinkClick r:id="rId2"/>
              </a:rPr>
              <a:t>c</a:t>
            </a:r>
            <a:r>
              <a:rPr sz="2000" b="1" i="1" spc="-70" dirty="0">
                <a:latin typeface="Century Gothic"/>
                <a:cs typeface="Century Gothic"/>
                <a:hlinkClick r:id="rId2"/>
              </a:rPr>
              <a:t>f</a:t>
            </a:r>
            <a:r>
              <a:rPr sz="2000" b="1" i="1" spc="25" dirty="0">
                <a:latin typeface="Century Gothic"/>
                <a:cs typeface="Century Gothic"/>
                <a:hlinkClick r:id="rId2"/>
              </a:rPr>
              <a:t>.</a:t>
            </a:r>
            <a:r>
              <a:rPr sz="2000" b="1" i="1" spc="-15" dirty="0">
                <a:latin typeface="Century Gothic"/>
                <a:cs typeface="Century Gothic"/>
                <a:hlinkClick r:id="rId2"/>
              </a:rPr>
              <a:t>hh</a:t>
            </a:r>
            <a:r>
              <a:rPr sz="2000" b="1" i="1" spc="40" dirty="0">
                <a:latin typeface="Century Gothic"/>
                <a:cs typeface="Century Gothic"/>
                <a:hlinkClick r:id="rId2"/>
              </a:rPr>
              <a:t>s</a:t>
            </a:r>
            <a:r>
              <a:rPr sz="2000" b="1" i="1" spc="25" dirty="0">
                <a:latin typeface="Century Gothic"/>
                <a:cs typeface="Century Gothic"/>
                <a:hlinkClick r:id="rId2"/>
              </a:rPr>
              <a:t>.</a:t>
            </a:r>
            <a:r>
              <a:rPr sz="2000" b="1" i="1" spc="-30" dirty="0">
                <a:latin typeface="Century Gothic"/>
                <a:cs typeface="Century Gothic"/>
                <a:hlinkClick r:id="rId2"/>
              </a:rPr>
              <a:t>g</a:t>
            </a:r>
            <a:r>
              <a:rPr sz="2000" b="1" i="1" spc="15" dirty="0">
                <a:latin typeface="Century Gothic"/>
                <a:cs typeface="Century Gothic"/>
                <a:hlinkClick r:id="rId2"/>
              </a:rPr>
              <a:t>o</a:t>
            </a:r>
            <a:r>
              <a:rPr sz="2000" b="1" i="1" spc="-15" dirty="0">
                <a:latin typeface="Century Gothic"/>
                <a:cs typeface="Century Gothic"/>
                <a:hlinkClick r:id="rId2"/>
              </a:rPr>
              <a:t>v/h</a:t>
            </a:r>
            <a:r>
              <a:rPr sz="2000" b="1" i="1" spc="40" dirty="0">
                <a:latin typeface="Century Gothic"/>
                <a:cs typeface="Century Gothic"/>
                <a:hlinkClick r:id="rId2"/>
              </a:rPr>
              <a:t>s</a:t>
            </a:r>
            <a:r>
              <a:rPr sz="2000" b="1" i="1" dirty="0">
                <a:latin typeface="Century Gothic"/>
                <a:cs typeface="Century Gothic"/>
                <a:hlinkClick r:id="rId2"/>
              </a:rPr>
              <a:t>l</a:t>
            </a:r>
            <a:r>
              <a:rPr sz="2000" b="1" i="1" spc="-35" dirty="0">
                <a:latin typeface="Century Gothic"/>
                <a:cs typeface="Century Gothic"/>
                <a:hlinkClick r:id="rId2"/>
              </a:rPr>
              <a:t>c</a:t>
            </a:r>
            <a:r>
              <a:rPr sz="2000" b="1" i="1" spc="10" dirty="0">
                <a:latin typeface="Century Gothic"/>
                <a:cs typeface="Century Gothic"/>
                <a:hlinkClick r:id="rId2"/>
              </a:rPr>
              <a:t>)</a:t>
            </a:r>
            <a:endParaRPr sz="2000" b="1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1447800"/>
            <a:ext cx="1075426" cy="1350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477253"/>
            <a:ext cx="7195820" cy="29159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7785">
              <a:lnSpc>
                <a:spcPct val="121700"/>
              </a:lnSpc>
              <a:spcBef>
                <a:spcPts val="60"/>
              </a:spcBef>
              <a:tabLst>
                <a:tab pos="5194935" algn="l"/>
              </a:tabLst>
            </a:pPr>
            <a:r>
              <a:rPr sz="2750" spc="-20" dirty="0">
                <a:latin typeface="Century Gothic"/>
                <a:cs typeface="Century Gothic"/>
              </a:rPr>
              <a:t>Adapted  </a:t>
            </a:r>
            <a:r>
              <a:rPr sz="2750" spc="10" dirty="0">
                <a:latin typeface="Century Gothic"/>
                <a:cs typeface="Century Gothic"/>
              </a:rPr>
              <a:t>from</a:t>
            </a:r>
            <a:r>
              <a:rPr sz="2750" spc="-275" dirty="0">
                <a:latin typeface="Century Gothic"/>
                <a:cs typeface="Century Gothic"/>
              </a:rPr>
              <a:t> </a:t>
            </a:r>
            <a:r>
              <a:rPr sz="2750" spc="20" dirty="0">
                <a:latin typeface="Century Gothic"/>
                <a:cs typeface="Century Gothic"/>
              </a:rPr>
              <a:t>a</a:t>
            </a:r>
            <a:r>
              <a:rPr sz="2750" spc="-25" dirty="0">
                <a:latin typeface="Century Gothic"/>
                <a:cs typeface="Century Gothic"/>
              </a:rPr>
              <a:t> </a:t>
            </a:r>
            <a:r>
              <a:rPr sz="2750" spc="-5" dirty="0">
                <a:latin typeface="Century Gothic"/>
                <a:cs typeface="Century Gothic"/>
              </a:rPr>
              <a:t>presentation	</a:t>
            </a:r>
            <a:r>
              <a:rPr sz="2750" spc="-10" dirty="0">
                <a:latin typeface="Century Gothic"/>
                <a:cs typeface="Century Gothic"/>
              </a:rPr>
              <a:t>created </a:t>
            </a:r>
            <a:r>
              <a:rPr sz="2750" spc="5" dirty="0">
                <a:latin typeface="Century Gothic"/>
                <a:cs typeface="Century Gothic"/>
              </a:rPr>
              <a:t>by  Los </a:t>
            </a:r>
            <a:r>
              <a:rPr sz="2750" dirty="0">
                <a:latin typeface="Century Gothic"/>
                <a:cs typeface="Century Gothic"/>
              </a:rPr>
              <a:t>Angeles County </a:t>
            </a:r>
            <a:r>
              <a:rPr sz="2750" spc="25" dirty="0">
                <a:latin typeface="Century Gothic"/>
                <a:cs typeface="Century Gothic"/>
              </a:rPr>
              <a:t>Office </a:t>
            </a:r>
            <a:r>
              <a:rPr sz="2750" dirty="0">
                <a:latin typeface="Century Gothic"/>
                <a:cs typeface="Century Gothic"/>
              </a:rPr>
              <a:t>of </a:t>
            </a:r>
            <a:r>
              <a:rPr sz="2750" spc="5" dirty="0">
                <a:latin typeface="Century Gothic"/>
                <a:cs typeface="Century Gothic"/>
              </a:rPr>
              <a:t>Education,  Head </a:t>
            </a:r>
            <a:r>
              <a:rPr sz="2750" spc="-30" dirty="0">
                <a:latin typeface="Century Gothic"/>
                <a:cs typeface="Century Gothic"/>
              </a:rPr>
              <a:t>Start </a:t>
            </a:r>
            <a:r>
              <a:rPr sz="2750" spc="-45" dirty="0">
                <a:latin typeface="Century Gothic"/>
                <a:cs typeface="Century Gothic"/>
              </a:rPr>
              <a:t>State </a:t>
            </a:r>
            <a:r>
              <a:rPr sz="2750" spc="10" dirty="0">
                <a:latin typeface="Century Gothic"/>
                <a:cs typeface="Century Gothic"/>
              </a:rPr>
              <a:t>Preschool </a:t>
            </a:r>
            <a:r>
              <a:rPr sz="2750" spc="15" dirty="0">
                <a:latin typeface="Century Gothic"/>
                <a:cs typeface="Century Gothic"/>
              </a:rPr>
              <a:t>and</a:t>
            </a:r>
            <a:r>
              <a:rPr sz="2750" spc="-484" dirty="0">
                <a:latin typeface="Century Gothic"/>
                <a:cs typeface="Century Gothic"/>
              </a:rPr>
              <a:t> </a:t>
            </a:r>
            <a:r>
              <a:rPr sz="2750" spc="-20" dirty="0">
                <a:latin typeface="Century Gothic"/>
                <a:cs typeface="Century Gothic"/>
              </a:rPr>
              <a:t>the</a:t>
            </a:r>
            <a:endParaRPr sz="2750" dirty="0">
              <a:latin typeface="Century Gothic"/>
              <a:cs typeface="Century Gothic"/>
            </a:endParaRPr>
          </a:p>
          <a:p>
            <a:pPr marL="12700" marR="5080">
              <a:lnSpc>
                <a:spcPct val="101299"/>
              </a:lnSpc>
              <a:spcBef>
                <a:spcPts val="710"/>
              </a:spcBef>
            </a:pPr>
            <a:r>
              <a:rPr sz="2750" b="1" spc="10" dirty="0">
                <a:latin typeface="Century Gothic"/>
                <a:cs typeface="Century Gothic"/>
              </a:rPr>
              <a:t>Classroom </a:t>
            </a:r>
            <a:r>
              <a:rPr sz="2750" b="1" spc="5" dirty="0">
                <a:latin typeface="Century Gothic"/>
                <a:cs typeface="Century Gothic"/>
              </a:rPr>
              <a:t>Assessment </a:t>
            </a:r>
            <a:r>
              <a:rPr sz="2750" b="1" spc="15" dirty="0">
                <a:latin typeface="Century Gothic"/>
                <a:cs typeface="Century Gothic"/>
              </a:rPr>
              <a:t>Scoring </a:t>
            </a:r>
            <a:r>
              <a:rPr sz="2750" b="1" dirty="0">
                <a:latin typeface="Century Gothic"/>
                <a:cs typeface="Century Gothic"/>
              </a:rPr>
              <a:t>System  </a:t>
            </a:r>
            <a:r>
              <a:rPr sz="2750" b="1" spc="-5" dirty="0">
                <a:latin typeface="Century Gothic"/>
                <a:cs typeface="Century Gothic"/>
              </a:rPr>
              <a:t>Manual, </a:t>
            </a:r>
            <a:r>
              <a:rPr sz="2750" b="1" spc="25" dirty="0">
                <a:latin typeface="Century Gothic"/>
                <a:cs typeface="Century Gothic"/>
              </a:rPr>
              <a:t>Pre-K, </a:t>
            </a:r>
            <a:r>
              <a:rPr sz="2750" spc="-5" dirty="0">
                <a:latin typeface="Century Gothic"/>
                <a:cs typeface="Century Gothic"/>
              </a:rPr>
              <a:t>Robert </a:t>
            </a:r>
            <a:r>
              <a:rPr sz="2750" spc="15" dirty="0">
                <a:latin typeface="Century Gothic"/>
                <a:cs typeface="Century Gothic"/>
              </a:rPr>
              <a:t>C. </a:t>
            </a:r>
            <a:r>
              <a:rPr sz="2750" dirty="0">
                <a:latin typeface="Century Gothic"/>
                <a:cs typeface="Century Gothic"/>
              </a:rPr>
              <a:t>Pianta, </a:t>
            </a:r>
            <a:r>
              <a:rPr sz="2750" spc="5" dirty="0">
                <a:latin typeface="Century Gothic"/>
                <a:cs typeface="Century Gothic"/>
              </a:rPr>
              <a:t>Karen </a:t>
            </a:r>
            <a:r>
              <a:rPr sz="2750" spc="-25" dirty="0">
                <a:latin typeface="Century Gothic"/>
                <a:cs typeface="Century Gothic"/>
              </a:rPr>
              <a:t>M.  </a:t>
            </a:r>
            <a:r>
              <a:rPr sz="2750" dirty="0">
                <a:latin typeface="Century Gothic"/>
                <a:cs typeface="Century Gothic"/>
              </a:rPr>
              <a:t>LaParo, </a:t>
            </a:r>
            <a:r>
              <a:rPr sz="2750" spc="10" dirty="0">
                <a:latin typeface="Century Gothic"/>
                <a:cs typeface="Century Gothic"/>
              </a:rPr>
              <a:t>Bridget </a:t>
            </a:r>
            <a:r>
              <a:rPr sz="2750" spc="15" dirty="0">
                <a:latin typeface="Century Gothic"/>
                <a:cs typeface="Century Gothic"/>
              </a:rPr>
              <a:t>K.</a:t>
            </a:r>
            <a:r>
              <a:rPr sz="2750" spc="240" dirty="0">
                <a:latin typeface="Century Gothic"/>
                <a:cs typeface="Century Gothic"/>
              </a:rPr>
              <a:t> </a:t>
            </a:r>
            <a:r>
              <a:rPr sz="2750" spc="-10" dirty="0">
                <a:latin typeface="Century Gothic"/>
                <a:cs typeface="Century Gothic"/>
              </a:rPr>
              <a:t>Hamre</a:t>
            </a:r>
            <a:endParaRPr sz="2750" dirty="0">
              <a:latin typeface="Century Gothic"/>
              <a:cs typeface="Century Gothic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BFF14C9-35EE-4AE0-899F-EA9212C45DC4}"/>
              </a:ext>
            </a:extLst>
          </p:cNvPr>
          <p:cNvSpPr/>
          <p:nvPr/>
        </p:nvSpPr>
        <p:spPr>
          <a:xfrm>
            <a:off x="457200" y="4495800"/>
            <a:ext cx="312420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220" y="1446149"/>
            <a:ext cx="6992620" cy="303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5" dirty="0">
                <a:latin typeface="Arial"/>
                <a:cs typeface="Arial"/>
              </a:rPr>
              <a:t>CLASS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measures:</a:t>
            </a:r>
            <a:endParaRPr sz="3000">
              <a:latin typeface="Arial"/>
              <a:cs typeface="Arial"/>
            </a:endParaRPr>
          </a:p>
          <a:p>
            <a:pPr marL="193675" marR="676910" indent="-180975">
              <a:lnSpc>
                <a:spcPct val="100000"/>
              </a:lnSpc>
              <a:spcBef>
                <a:spcPts val="2785"/>
              </a:spcBef>
              <a:buFont typeface="Wingdings"/>
              <a:buChar char=""/>
              <a:tabLst>
                <a:tab pos="356235" algn="l"/>
              </a:tabLst>
            </a:pPr>
            <a:r>
              <a:rPr sz="3000" spc="-45" dirty="0">
                <a:latin typeface="Arial"/>
                <a:cs typeface="Arial"/>
              </a:rPr>
              <a:t>The </a:t>
            </a:r>
            <a:r>
              <a:rPr sz="3000" spc="-40" dirty="0">
                <a:latin typeface="Arial"/>
                <a:cs typeface="Arial"/>
              </a:rPr>
              <a:t>quality </a:t>
            </a:r>
            <a:r>
              <a:rPr sz="3000" spc="-10" dirty="0">
                <a:latin typeface="Arial"/>
                <a:cs typeface="Arial"/>
              </a:rPr>
              <a:t>of </a:t>
            </a:r>
            <a:r>
              <a:rPr sz="3000" spc="-35" dirty="0">
                <a:latin typeface="Arial"/>
                <a:cs typeface="Arial"/>
              </a:rPr>
              <a:t>classroom </a:t>
            </a:r>
            <a:r>
              <a:rPr sz="3000" spc="-30" dirty="0">
                <a:latin typeface="Arial"/>
                <a:cs typeface="Arial"/>
              </a:rPr>
              <a:t>interaction  processes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860"/>
              </a:spcBef>
              <a:buFont typeface="Wingdings"/>
              <a:buChar char=""/>
              <a:tabLst>
                <a:tab pos="356235" algn="l"/>
              </a:tabLst>
            </a:pPr>
            <a:r>
              <a:rPr sz="3000" spc="-45" dirty="0">
                <a:latin typeface="Arial"/>
                <a:cs typeface="Arial"/>
              </a:rPr>
              <a:t>The </a:t>
            </a:r>
            <a:r>
              <a:rPr sz="3000" spc="-35" dirty="0">
                <a:latin typeface="Arial"/>
                <a:cs typeface="Arial"/>
              </a:rPr>
              <a:t>overall classroom </a:t>
            </a:r>
            <a:r>
              <a:rPr sz="3000" spc="-45" dirty="0">
                <a:latin typeface="Arial"/>
                <a:cs typeface="Arial"/>
              </a:rPr>
              <a:t>experience  </a:t>
            </a:r>
            <a:r>
              <a:rPr sz="3000" spc="-30" dirty="0">
                <a:latin typeface="Arial"/>
                <a:cs typeface="Arial"/>
              </a:rPr>
              <a:t>based </a:t>
            </a:r>
            <a:r>
              <a:rPr sz="3000" spc="-10" dirty="0">
                <a:latin typeface="Arial"/>
                <a:cs typeface="Arial"/>
              </a:rPr>
              <a:t>on </a:t>
            </a:r>
            <a:r>
              <a:rPr sz="3000" spc="-30" dirty="0">
                <a:latin typeface="Arial"/>
                <a:cs typeface="Arial"/>
              </a:rPr>
              <a:t>all </a:t>
            </a:r>
            <a:r>
              <a:rPr sz="3000" spc="-45" dirty="0">
                <a:latin typeface="Arial"/>
                <a:cs typeface="Arial"/>
              </a:rPr>
              <a:t>adult </a:t>
            </a:r>
            <a:r>
              <a:rPr sz="3000" spc="-40" dirty="0">
                <a:latin typeface="Arial"/>
                <a:cs typeface="Arial"/>
              </a:rPr>
              <a:t>and </a:t>
            </a:r>
            <a:r>
              <a:rPr sz="3000" spc="-50" dirty="0">
                <a:latin typeface="Arial"/>
                <a:cs typeface="Arial"/>
              </a:rPr>
              <a:t>child</a:t>
            </a:r>
            <a:r>
              <a:rPr sz="3000" spc="25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participants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114300"/>
            <a:ext cx="570547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5875" y="114300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857" y="261874"/>
            <a:ext cx="48710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0" dirty="0">
                <a:latin typeface="Arial"/>
                <a:cs typeface="Arial"/>
              </a:rPr>
              <a:t>What </a:t>
            </a:r>
            <a:r>
              <a:rPr b="1" spc="15" dirty="0">
                <a:latin typeface="Arial"/>
                <a:cs typeface="Arial"/>
              </a:rPr>
              <a:t>is </a:t>
            </a:r>
            <a:r>
              <a:rPr b="1" spc="10" dirty="0">
                <a:latin typeface="Arial"/>
                <a:cs typeface="Arial"/>
              </a:rPr>
              <a:t>the</a:t>
            </a:r>
            <a:r>
              <a:rPr b="1" spc="19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CLASS?</a:t>
            </a:r>
          </a:p>
        </p:txBody>
      </p:sp>
      <p:sp>
        <p:nvSpPr>
          <p:cNvPr id="6" name="object 6"/>
          <p:cNvSpPr/>
          <p:nvPr/>
        </p:nvSpPr>
        <p:spPr>
          <a:xfrm>
            <a:off x="103187" y="4443476"/>
            <a:ext cx="3486150" cy="2414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1854835"/>
            <a:ext cx="6315075" cy="277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5"/>
              </a:spcBef>
            </a:pPr>
            <a:r>
              <a:rPr sz="3000" spc="5" dirty="0">
                <a:latin typeface="Arial"/>
                <a:cs typeface="Arial"/>
              </a:rPr>
              <a:t>CLASS </a:t>
            </a:r>
            <a:r>
              <a:rPr sz="3000" spc="-35" dirty="0">
                <a:latin typeface="Arial"/>
                <a:cs typeface="Arial"/>
              </a:rPr>
              <a:t>observations </a:t>
            </a:r>
            <a:r>
              <a:rPr sz="3000" spc="-20" dirty="0">
                <a:latin typeface="Arial"/>
                <a:cs typeface="Arial"/>
              </a:rPr>
              <a:t>are </a:t>
            </a:r>
            <a:r>
              <a:rPr sz="3000" spc="-30" dirty="0">
                <a:latin typeface="Arial"/>
                <a:cs typeface="Arial"/>
              </a:rPr>
              <a:t>conducted  </a:t>
            </a:r>
            <a:r>
              <a:rPr sz="3000" spc="-35" dirty="0">
                <a:latin typeface="Arial"/>
                <a:cs typeface="Arial"/>
              </a:rPr>
              <a:t>in </a:t>
            </a:r>
            <a:r>
              <a:rPr sz="3000" dirty="0">
                <a:latin typeface="Arial"/>
                <a:cs typeface="Arial"/>
              </a:rPr>
              <a:t>4 </a:t>
            </a:r>
            <a:r>
              <a:rPr sz="3000" spc="-15" dirty="0">
                <a:latin typeface="Arial"/>
                <a:cs typeface="Arial"/>
              </a:rPr>
              <a:t>or </a:t>
            </a:r>
            <a:r>
              <a:rPr sz="3000" dirty="0">
                <a:latin typeface="Arial"/>
                <a:cs typeface="Arial"/>
              </a:rPr>
              <a:t>more</a:t>
            </a:r>
            <a:r>
              <a:rPr sz="3000" spc="65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cycles.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dirty="0">
                <a:latin typeface="Arial"/>
                <a:cs typeface="Arial"/>
              </a:rPr>
              <a:t>A </a:t>
            </a:r>
            <a:r>
              <a:rPr sz="3000" spc="-30" dirty="0">
                <a:latin typeface="Arial"/>
                <a:cs typeface="Arial"/>
              </a:rPr>
              <a:t>cycle </a:t>
            </a:r>
            <a:r>
              <a:rPr sz="3000" spc="-45" dirty="0">
                <a:latin typeface="Arial"/>
                <a:cs typeface="Arial"/>
              </a:rPr>
              <a:t>consists</a:t>
            </a:r>
            <a:r>
              <a:rPr sz="3000" spc="275" dirty="0">
                <a:latin typeface="Arial"/>
                <a:cs typeface="Arial"/>
              </a:rPr>
              <a:t> </a:t>
            </a:r>
            <a:r>
              <a:rPr sz="3000" spc="10" dirty="0">
                <a:latin typeface="Arial"/>
                <a:cs typeface="Arial"/>
              </a:rPr>
              <a:t>of:</a:t>
            </a:r>
            <a:endParaRPr sz="3000">
              <a:latin typeface="Arial"/>
              <a:cs typeface="Arial"/>
            </a:endParaRPr>
          </a:p>
          <a:p>
            <a:pPr marL="651510" indent="-229235">
              <a:lnSpc>
                <a:spcPct val="100000"/>
              </a:lnSpc>
              <a:spcBef>
                <a:spcPts val="5"/>
              </a:spcBef>
              <a:buChar char="-"/>
              <a:tabLst>
                <a:tab pos="651510" algn="l"/>
              </a:tabLst>
            </a:pPr>
            <a:r>
              <a:rPr sz="3000" spc="-40" dirty="0">
                <a:latin typeface="Arial"/>
                <a:cs typeface="Arial"/>
              </a:rPr>
              <a:t>one </a:t>
            </a:r>
            <a:r>
              <a:rPr sz="3000" spc="-35" dirty="0">
                <a:latin typeface="Arial"/>
                <a:cs typeface="Arial"/>
              </a:rPr>
              <a:t>20-minute </a:t>
            </a:r>
            <a:r>
              <a:rPr sz="3000" spc="-30" dirty="0">
                <a:latin typeface="Arial"/>
                <a:cs typeface="Arial"/>
              </a:rPr>
              <a:t>observation</a:t>
            </a:r>
            <a:r>
              <a:rPr sz="3000" spc="630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period</a:t>
            </a:r>
            <a:endParaRPr sz="3000">
              <a:latin typeface="Arial"/>
              <a:cs typeface="Arial"/>
            </a:endParaRPr>
          </a:p>
          <a:p>
            <a:pPr marL="651510" indent="-229235">
              <a:lnSpc>
                <a:spcPct val="100000"/>
              </a:lnSpc>
              <a:spcBef>
                <a:spcPts val="5"/>
              </a:spcBef>
              <a:buChar char="-"/>
              <a:tabLst>
                <a:tab pos="651510" algn="l"/>
              </a:tabLst>
            </a:pPr>
            <a:r>
              <a:rPr sz="3000" spc="-40" dirty="0">
                <a:latin typeface="Arial"/>
                <a:cs typeface="Arial"/>
              </a:rPr>
              <a:t>one </a:t>
            </a:r>
            <a:r>
              <a:rPr sz="3000" spc="-35" dirty="0">
                <a:latin typeface="Arial"/>
                <a:cs typeface="Arial"/>
              </a:rPr>
              <a:t>10-minute recording</a:t>
            </a:r>
            <a:r>
              <a:rPr sz="3000" spc="625" dirty="0">
                <a:latin typeface="Arial"/>
                <a:cs typeface="Arial"/>
              </a:rPr>
              <a:t> </a:t>
            </a:r>
            <a:r>
              <a:rPr sz="3000" spc="-30" dirty="0">
                <a:latin typeface="Arial"/>
                <a:cs typeface="Arial"/>
              </a:rPr>
              <a:t>period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114300"/>
            <a:ext cx="570547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5875" y="114300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857" y="261874"/>
            <a:ext cx="48710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0" dirty="0">
                <a:latin typeface="Arial"/>
                <a:cs typeface="Arial"/>
              </a:rPr>
              <a:t>What </a:t>
            </a:r>
            <a:r>
              <a:rPr b="1" spc="15" dirty="0">
                <a:latin typeface="Arial"/>
                <a:cs typeface="Arial"/>
              </a:rPr>
              <a:t>is </a:t>
            </a:r>
            <a:r>
              <a:rPr b="1" spc="10" dirty="0">
                <a:latin typeface="Arial"/>
                <a:cs typeface="Arial"/>
              </a:rPr>
              <a:t>the</a:t>
            </a:r>
            <a:r>
              <a:rPr b="1" spc="19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CLASS?</a:t>
            </a:r>
          </a:p>
        </p:txBody>
      </p:sp>
      <p:sp>
        <p:nvSpPr>
          <p:cNvPr id="6" name="object 6"/>
          <p:cNvSpPr/>
          <p:nvPr/>
        </p:nvSpPr>
        <p:spPr>
          <a:xfrm>
            <a:off x="6708267" y="4173080"/>
            <a:ext cx="2435732" cy="2684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902" y="2789555"/>
            <a:ext cx="4996815" cy="15271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390525">
              <a:lnSpc>
                <a:spcPts val="3750"/>
              </a:lnSpc>
              <a:spcBef>
                <a:spcPts val="630"/>
              </a:spcBef>
            </a:pPr>
            <a:r>
              <a:rPr sz="3500" b="1" dirty="0">
                <a:latin typeface="Arial"/>
                <a:cs typeface="Arial"/>
              </a:rPr>
              <a:t>How </a:t>
            </a:r>
            <a:r>
              <a:rPr sz="3500" b="1" spc="10" dirty="0">
                <a:latin typeface="Arial"/>
                <a:cs typeface="Arial"/>
              </a:rPr>
              <a:t>is </a:t>
            </a:r>
            <a:r>
              <a:rPr sz="3500" b="1" spc="25" dirty="0">
                <a:latin typeface="Arial"/>
                <a:cs typeface="Arial"/>
              </a:rPr>
              <a:t>the </a:t>
            </a:r>
            <a:r>
              <a:rPr sz="3500" b="1" dirty="0">
                <a:latin typeface="Arial"/>
                <a:cs typeface="Arial"/>
              </a:rPr>
              <a:t>CLASS  </a:t>
            </a:r>
            <a:r>
              <a:rPr sz="3500" b="1" spc="5" dirty="0">
                <a:latin typeface="Arial"/>
                <a:cs typeface="Arial"/>
              </a:rPr>
              <a:t>observation</a:t>
            </a:r>
            <a:r>
              <a:rPr sz="3500" b="1" spc="-105" dirty="0">
                <a:latin typeface="Arial"/>
                <a:cs typeface="Arial"/>
              </a:rPr>
              <a:t> </a:t>
            </a:r>
            <a:r>
              <a:rPr sz="3500" b="1" spc="15" dirty="0">
                <a:latin typeface="Arial"/>
                <a:cs typeface="Arial"/>
              </a:rPr>
              <a:t>instrument</a:t>
            </a:r>
            <a:endParaRPr sz="3500">
              <a:latin typeface="Arial"/>
              <a:cs typeface="Arial"/>
            </a:endParaRPr>
          </a:p>
          <a:p>
            <a:pPr marL="1299845">
              <a:lnSpc>
                <a:spcPts val="3790"/>
              </a:lnSpc>
            </a:pPr>
            <a:r>
              <a:rPr sz="3500" b="1" spc="20" dirty="0">
                <a:latin typeface="Arial"/>
                <a:cs typeface="Arial"/>
              </a:rPr>
              <a:t>organized?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0" y="2057400"/>
            <a:ext cx="2743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657600"/>
            <a:ext cx="2895600" cy="1524000"/>
          </a:xfrm>
          <a:prstGeom prst="rect">
            <a:avLst/>
          </a:prstGeom>
          <a:solidFill>
            <a:srgbClr val="BECEFF">
              <a:alpha val="79998"/>
            </a:srgbClr>
          </a:solidFill>
        </p:spPr>
        <p:txBody>
          <a:bodyPr vert="horz" wrap="square" lIns="0" tIns="27305" rIns="0" bIns="0" rtlCol="0">
            <a:spAutoFit/>
          </a:bodyPr>
          <a:lstStyle/>
          <a:p>
            <a:pPr marL="701675" marR="415290" indent="-200660">
              <a:lnSpc>
                <a:spcPct val="101699"/>
              </a:lnSpc>
              <a:spcBef>
                <a:spcPts val="215"/>
              </a:spcBef>
            </a:pPr>
            <a:r>
              <a:rPr sz="3200" b="1" spc="35" dirty="0">
                <a:latin typeface="Arial"/>
                <a:cs typeface="Arial"/>
              </a:rPr>
              <a:t>E</a:t>
            </a: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ot</a:t>
            </a: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-5" dirty="0">
                <a:latin typeface="Arial"/>
                <a:cs typeface="Arial"/>
              </a:rPr>
              <a:t>o</a:t>
            </a:r>
            <a:r>
              <a:rPr sz="3200" b="1" spc="-10" dirty="0">
                <a:latin typeface="Arial"/>
                <a:cs typeface="Arial"/>
              </a:rPr>
              <a:t>n</a:t>
            </a:r>
            <a:r>
              <a:rPr sz="3200" b="1" spc="10" dirty="0">
                <a:latin typeface="Arial"/>
                <a:cs typeface="Arial"/>
              </a:rPr>
              <a:t>al  </a:t>
            </a:r>
            <a:r>
              <a:rPr sz="3200" b="1" spc="5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3657600"/>
            <a:ext cx="2743200" cy="1524000"/>
          </a:xfrm>
          <a:prstGeom prst="rect">
            <a:avLst/>
          </a:prstGeom>
          <a:solidFill>
            <a:srgbClr val="CCD7FF">
              <a:alpha val="79998"/>
            </a:srgbClr>
          </a:solidFill>
        </p:spPr>
        <p:txBody>
          <a:bodyPr vert="horz" wrap="square" lIns="0" tIns="27305" rIns="0" bIns="0" rtlCol="0">
            <a:spAutoFit/>
          </a:bodyPr>
          <a:lstStyle/>
          <a:p>
            <a:pPr marL="593725" marR="133985" indent="-438784">
              <a:lnSpc>
                <a:spcPct val="101699"/>
              </a:lnSpc>
              <a:spcBef>
                <a:spcPts val="215"/>
              </a:spcBef>
            </a:pP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n</a:t>
            </a:r>
            <a:r>
              <a:rPr sz="3200" b="1" spc="15" dirty="0">
                <a:latin typeface="Arial"/>
                <a:cs typeface="Arial"/>
              </a:rPr>
              <a:t>s</a:t>
            </a:r>
            <a:r>
              <a:rPr sz="3200" b="1" spc="-20" dirty="0">
                <a:latin typeface="Arial"/>
                <a:cs typeface="Arial"/>
              </a:rPr>
              <a:t>t</a:t>
            </a:r>
            <a:r>
              <a:rPr sz="3200" b="1" spc="25" dirty="0">
                <a:latin typeface="Arial"/>
                <a:cs typeface="Arial"/>
              </a:rPr>
              <a:t>r</a:t>
            </a:r>
            <a:r>
              <a:rPr sz="3200" b="1" spc="-10" dirty="0">
                <a:latin typeface="Arial"/>
                <a:cs typeface="Arial"/>
              </a:rPr>
              <a:t>u</a:t>
            </a:r>
            <a:r>
              <a:rPr sz="3200" b="1" spc="15" dirty="0">
                <a:latin typeface="Arial"/>
                <a:cs typeface="Arial"/>
              </a:rPr>
              <a:t>c</a:t>
            </a:r>
            <a:r>
              <a:rPr sz="3200" b="1" spc="-20" dirty="0">
                <a:latin typeface="Arial"/>
                <a:cs typeface="Arial"/>
              </a:rPr>
              <a:t>t</a:t>
            </a: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-10" dirty="0">
                <a:latin typeface="Arial"/>
                <a:cs typeface="Arial"/>
              </a:rPr>
              <a:t>on</a:t>
            </a:r>
            <a:r>
              <a:rPr sz="3200" b="1" spc="10" dirty="0">
                <a:latin typeface="Arial"/>
                <a:cs typeface="Arial"/>
              </a:rPr>
              <a:t>al  </a:t>
            </a:r>
            <a:r>
              <a:rPr sz="3200" b="1" spc="5" dirty="0">
                <a:latin typeface="Arial"/>
                <a:cs typeface="Arial"/>
              </a:rPr>
              <a:t>Support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3657600"/>
            <a:ext cx="2971800" cy="1524000"/>
          </a:xfrm>
          <a:custGeom>
            <a:avLst/>
            <a:gdLst/>
            <a:ahLst/>
            <a:cxnLst/>
            <a:rect l="l" t="t" r="r" b="b"/>
            <a:pathLst>
              <a:path w="2971800" h="1524000">
                <a:moveTo>
                  <a:pt x="0" y="1524000"/>
                </a:moveTo>
                <a:lnTo>
                  <a:pt x="2971800" y="1524000"/>
                </a:lnTo>
                <a:lnTo>
                  <a:pt x="2971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7796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657600"/>
            <a:ext cx="2971800" cy="1524000"/>
          </a:xfrm>
          <a:custGeom>
            <a:avLst/>
            <a:gdLst/>
            <a:ahLst/>
            <a:cxnLst/>
            <a:rect l="l" t="t" r="r" b="b"/>
            <a:pathLst>
              <a:path w="2971800" h="1524000">
                <a:moveTo>
                  <a:pt x="0" y="1524000"/>
                </a:moveTo>
                <a:lnTo>
                  <a:pt x="2971800" y="1524000"/>
                </a:lnTo>
                <a:lnTo>
                  <a:pt x="2971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4200" y="3676650"/>
            <a:ext cx="2971800" cy="101409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38125" marR="227329" indent="190500">
              <a:lnSpc>
                <a:spcPct val="101699"/>
              </a:lnSpc>
              <a:spcBef>
                <a:spcPts val="65"/>
              </a:spcBef>
            </a:pPr>
            <a:r>
              <a:rPr sz="3200" b="1" spc="10" dirty="0">
                <a:latin typeface="Arial"/>
                <a:cs typeface="Arial"/>
              </a:rPr>
              <a:t>Classroom  </a:t>
            </a:r>
            <a:r>
              <a:rPr sz="3200" b="1" spc="-20" dirty="0">
                <a:latin typeface="Arial"/>
                <a:cs typeface="Arial"/>
              </a:rPr>
              <a:t>O</a:t>
            </a:r>
            <a:r>
              <a:rPr sz="3200" b="1" spc="25" dirty="0">
                <a:latin typeface="Arial"/>
                <a:cs typeface="Arial"/>
              </a:rPr>
              <a:t>r</a:t>
            </a:r>
            <a:r>
              <a:rPr sz="3200" b="1" spc="-10" dirty="0">
                <a:latin typeface="Arial"/>
                <a:cs typeface="Arial"/>
              </a:rPr>
              <a:t>g</a:t>
            </a:r>
            <a:r>
              <a:rPr sz="3200" b="1" spc="15" dirty="0"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n</a:t>
            </a: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45" dirty="0">
                <a:latin typeface="Arial"/>
                <a:cs typeface="Arial"/>
              </a:rPr>
              <a:t>z</a:t>
            </a:r>
            <a:r>
              <a:rPr sz="3200" b="1" spc="15" dirty="0">
                <a:latin typeface="Arial"/>
                <a:cs typeface="Arial"/>
              </a:rPr>
              <a:t>a</a:t>
            </a:r>
            <a:r>
              <a:rPr sz="3200" b="1" spc="-20" dirty="0">
                <a:latin typeface="Arial"/>
                <a:cs typeface="Arial"/>
              </a:rPr>
              <a:t>t</a:t>
            </a: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-5" dirty="0">
                <a:latin typeface="Arial"/>
                <a:cs typeface="Arial"/>
              </a:rPr>
              <a:t>o</a:t>
            </a:r>
            <a:r>
              <a:rPr sz="3200" b="1" spc="15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0" y="1981200"/>
            <a:ext cx="4419600" cy="838200"/>
          </a:xfrm>
          <a:custGeom>
            <a:avLst/>
            <a:gdLst/>
            <a:ahLst/>
            <a:cxnLst/>
            <a:rect l="l" t="t" r="r" b="b"/>
            <a:pathLst>
              <a:path w="4419600" h="838200">
                <a:moveTo>
                  <a:pt x="4279900" y="0"/>
                </a:moveTo>
                <a:lnTo>
                  <a:pt x="139700" y="0"/>
                </a:lnTo>
                <a:lnTo>
                  <a:pt x="95520" y="7116"/>
                </a:lnTo>
                <a:lnTo>
                  <a:pt x="57168" y="26936"/>
                </a:lnTo>
                <a:lnTo>
                  <a:pt x="26936" y="57168"/>
                </a:lnTo>
                <a:lnTo>
                  <a:pt x="7116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16" y="742679"/>
                </a:lnTo>
                <a:lnTo>
                  <a:pt x="26936" y="781031"/>
                </a:lnTo>
                <a:lnTo>
                  <a:pt x="57168" y="811263"/>
                </a:lnTo>
                <a:lnTo>
                  <a:pt x="95520" y="831083"/>
                </a:lnTo>
                <a:lnTo>
                  <a:pt x="139700" y="838200"/>
                </a:lnTo>
                <a:lnTo>
                  <a:pt x="4279900" y="838200"/>
                </a:lnTo>
                <a:lnTo>
                  <a:pt x="4324079" y="831083"/>
                </a:lnTo>
                <a:lnTo>
                  <a:pt x="4362431" y="811263"/>
                </a:lnTo>
                <a:lnTo>
                  <a:pt x="4392663" y="781031"/>
                </a:lnTo>
                <a:lnTo>
                  <a:pt x="4412483" y="742679"/>
                </a:lnTo>
                <a:lnTo>
                  <a:pt x="4419600" y="698500"/>
                </a:lnTo>
                <a:lnTo>
                  <a:pt x="4419600" y="139700"/>
                </a:lnTo>
                <a:lnTo>
                  <a:pt x="4412483" y="95520"/>
                </a:lnTo>
                <a:lnTo>
                  <a:pt x="4392663" y="57168"/>
                </a:lnTo>
                <a:lnTo>
                  <a:pt x="4362431" y="26936"/>
                </a:lnTo>
                <a:lnTo>
                  <a:pt x="4324079" y="7116"/>
                </a:lnTo>
                <a:lnTo>
                  <a:pt x="427990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84779" y="2038985"/>
            <a:ext cx="361822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0" dirty="0">
                <a:latin typeface="Arial"/>
                <a:cs typeface="Arial"/>
              </a:rPr>
              <a:t>Classroom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Quality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9411" y="2897123"/>
            <a:ext cx="111125" cy="610235"/>
          </a:xfrm>
          <a:custGeom>
            <a:avLst/>
            <a:gdLst/>
            <a:ahLst/>
            <a:cxnLst/>
            <a:rect l="l" t="t" r="r" b="b"/>
            <a:pathLst>
              <a:path w="111125" h="610235">
                <a:moveTo>
                  <a:pt x="10667" y="503554"/>
                </a:moveTo>
                <a:lnTo>
                  <a:pt x="6096" y="506095"/>
                </a:lnTo>
                <a:lnTo>
                  <a:pt x="1524" y="508762"/>
                </a:lnTo>
                <a:lnTo>
                  <a:pt x="0" y="514603"/>
                </a:lnTo>
                <a:lnTo>
                  <a:pt x="2539" y="519175"/>
                </a:lnTo>
                <a:lnTo>
                  <a:pt x="54863" y="609726"/>
                </a:lnTo>
                <a:lnTo>
                  <a:pt x="66020" y="590803"/>
                </a:lnTo>
                <a:lnTo>
                  <a:pt x="45338" y="590803"/>
                </a:lnTo>
                <a:lnTo>
                  <a:pt x="45528" y="555587"/>
                </a:lnTo>
                <a:lnTo>
                  <a:pt x="19050" y="509650"/>
                </a:lnTo>
                <a:lnTo>
                  <a:pt x="16510" y="505078"/>
                </a:lnTo>
                <a:lnTo>
                  <a:pt x="10667" y="503554"/>
                </a:lnTo>
                <a:close/>
              </a:path>
              <a:path w="111125" h="610235">
                <a:moveTo>
                  <a:pt x="45528" y="555587"/>
                </a:moveTo>
                <a:lnTo>
                  <a:pt x="45338" y="590803"/>
                </a:lnTo>
                <a:lnTo>
                  <a:pt x="64388" y="590803"/>
                </a:lnTo>
                <a:lnTo>
                  <a:pt x="64414" y="586104"/>
                </a:lnTo>
                <a:lnTo>
                  <a:pt x="46736" y="585977"/>
                </a:lnTo>
                <a:lnTo>
                  <a:pt x="54987" y="571998"/>
                </a:lnTo>
                <a:lnTo>
                  <a:pt x="45528" y="555587"/>
                </a:lnTo>
                <a:close/>
              </a:path>
              <a:path w="111125" h="610235">
                <a:moveTo>
                  <a:pt x="100075" y="503936"/>
                </a:moveTo>
                <a:lnTo>
                  <a:pt x="94234" y="505460"/>
                </a:lnTo>
                <a:lnTo>
                  <a:pt x="91566" y="510031"/>
                </a:lnTo>
                <a:lnTo>
                  <a:pt x="64577" y="555753"/>
                </a:lnTo>
                <a:lnTo>
                  <a:pt x="64388" y="590803"/>
                </a:lnTo>
                <a:lnTo>
                  <a:pt x="66020" y="590803"/>
                </a:lnTo>
                <a:lnTo>
                  <a:pt x="107950" y="519684"/>
                </a:lnTo>
                <a:lnTo>
                  <a:pt x="110616" y="515112"/>
                </a:lnTo>
                <a:lnTo>
                  <a:pt x="109092" y="509270"/>
                </a:lnTo>
                <a:lnTo>
                  <a:pt x="104648" y="506602"/>
                </a:lnTo>
                <a:lnTo>
                  <a:pt x="100075" y="503936"/>
                </a:lnTo>
                <a:close/>
              </a:path>
              <a:path w="111125" h="610235">
                <a:moveTo>
                  <a:pt x="54987" y="571998"/>
                </a:moveTo>
                <a:lnTo>
                  <a:pt x="46736" y="585977"/>
                </a:lnTo>
                <a:lnTo>
                  <a:pt x="63118" y="586104"/>
                </a:lnTo>
                <a:lnTo>
                  <a:pt x="54987" y="571998"/>
                </a:lnTo>
                <a:close/>
              </a:path>
              <a:path w="111125" h="610235">
                <a:moveTo>
                  <a:pt x="64577" y="555753"/>
                </a:moveTo>
                <a:lnTo>
                  <a:pt x="54987" y="571998"/>
                </a:lnTo>
                <a:lnTo>
                  <a:pt x="63118" y="586104"/>
                </a:lnTo>
                <a:lnTo>
                  <a:pt x="64414" y="586104"/>
                </a:lnTo>
                <a:lnTo>
                  <a:pt x="64577" y="555753"/>
                </a:lnTo>
                <a:close/>
              </a:path>
              <a:path w="111125" h="610235">
                <a:moveTo>
                  <a:pt x="48513" y="0"/>
                </a:moveTo>
                <a:lnTo>
                  <a:pt x="45748" y="514603"/>
                </a:lnTo>
                <a:lnTo>
                  <a:pt x="45624" y="555753"/>
                </a:lnTo>
                <a:lnTo>
                  <a:pt x="54987" y="571998"/>
                </a:lnTo>
                <a:lnTo>
                  <a:pt x="64577" y="555753"/>
                </a:lnTo>
                <a:lnTo>
                  <a:pt x="67563" y="126"/>
                </a:lnTo>
                <a:lnTo>
                  <a:pt x="48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5533" y="2886455"/>
            <a:ext cx="2060575" cy="645160"/>
          </a:xfrm>
          <a:custGeom>
            <a:avLst/>
            <a:gdLst/>
            <a:ahLst/>
            <a:cxnLst/>
            <a:rect l="l" t="t" r="r" b="b"/>
            <a:pathLst>
              <a:path w="2060575" h="645160">
                <a:moveTo>
                  <a:pt x="2005414" y="612531"/>
                </a:moveTo>
                <a:lnTo>
                  <a:pt x="1948941" y="626364"/>
                </a:lnTo>
                <a:lnTo>
                  <a:pt x="1945766" y="631571"/>
                </a:lnTo>
                <a:lnTo>
                  <a:pt x="1948307" y="641731"/>
                </a:lnTo>
                <a:lnTo>
                  <a:pt x="1953387" y="644906"/>
                </a:lnTo>
                <a:lnTo>
                  <a:pt x="2044531" y="622554"/>
                </a:lnTo>
                <a:lnTo>
                  <a:pt x="2039239" y="622554"/>
                </a:lnTo>
                <a:lnTo>
                  <a:pt x="2005414" y="612531"/>
                </a:lnTo>
                <a:close/>
              </a:path>
              <a:path w="2060575" h="645160">
                <a:moveTo>
                  <a:pt x="2023881" y="608017"/>
                </a:moveTo>
                <a:lnTo>
                  <a:pt x="2005414" y="612531"/>
                </a:lnTo>
                <a:lnTo>
                  <a:pt x="2039239" y="622554"/>
                </a:lnTo>
                <a:lnTo>
                  <a:pt x="2040035" y="619887"/>
                </a:lnTo>
                <a:lnTo>
                  <a:pt x="2035047" y="619887"/>
                </a:lnTo>
                <a:lnTo>
                  <a:pt x="2023881" y="608017"/>
                </a:lnTo>
                <a:close/>
              </a:path>
              <a:path w="2060575" h="645160">
                <a:moveTo>
                  <a:pt x="1978914" y="538607"/>
                </a:moveTo>
                <a:lnTo>
                  <a:pt x="1974976" y="542163"/>
                </a:lnTo>
                <a:lnTo>
                  <a:pt x="1971166" y="545846"/>
                </a:lnTo>
                <a:lnTo>
                  <a:pt x="1971039" y="551815"/>
                </a:lnTo>
                <a:lnTo>
                  <a:pt x="2010944" y="594264"/>
                </a:lnTo>
                <a:lnTo>
                  <a:pt x="2044699" y="604266"/>
                </a:lnTo>
                <a:lnTo>
                  <a:pt x="2039239" y="622554"/>
                </a:lnTo>
                <a:lnTo>
                  <a:pt x="2044531" y="622554"/>
                </a:lnTo>
                <a:lnTo>
                  <a:pt x="2060066" y="618744"/>
                </a:lnTo>
                <a:lnTo>
                  <a:pt x="1984883" y="538734"/>
                </a:lnTo>
                <a:lnTo>
                  <a:pt x="1978914" y="538607"/>
                </a:lnTo>
                <a:close/>
              </a:path>
              <a:path w="2060575" h="645160">
                <a:moveTo>
                  <a:pt x="2039746" y="604139"/>
                </a:moveTo>
                <a:lnTo>
                  <a:pt x="2023881" y="608017"/>
                </a:lnTo>
                <a:lnTo>
                  <a:pt x="2035047" y="619887"/>
                </a:lnTo>
                <a:lnTo>
                  <a:pt x="2039746" y="604139"/>
                </a:lnTo>
                <a:close/>
              </a:path>
              <a:path w="2060575" h="645160">
                <a:moveTo>
                  <a:pt x="2044271" y="604139"/>
                </a:moveTo>
                <a:lnTo>
                  <a:pt x="2039746" y="604139"/>
                </a:lnTo>
                <a:lnTo>
                  <a:pt x="2035047" y="619887"/>
                </a:lnTo>
                <a:lnTo>
                  <a:pt x="2040035" y="619887"/>
                </a:lnTo>
                <a:lnTo>
                  <a:pt x="2044699" y="604266"/>
                </a:lnTo>
                <a:lnTo>
                  <a:pt x="2044271" y="604139"/>
                </a:lnTo>
                <a:close/>
              </a:path>
              <a:path w="2060575" h="645160">
                <a:moveTo>
                  <a:pt x="5333" y="0"/>
                </a:moveTo>
                <a:lnTo>
                  <a:pt x="0" y="18288"/>
                </a:lnTo>
                <a:lnTo>
                  <a:pt x="2005414" y="612531"/>
                </a:lnTo>
                <a:lnTo>
                  <a:pt x="2023881" y="608017"/>
                </a:lnTo>
                <a:lnTo>
                  <a:pt x="2010944" y="594264"/>
                </a:lnTo>
                <a:lnTo>
                  <a:pt x="5333" y="0"/>
                </a:lnTo>
                <a:close/>
              </a:path>
              <a:path w="2060575" h="645160">
                <a:moveTo>
                  <a:pt x="2010944" y="594264"/>
                </a:moveTo>
                <a:lnTo>
                  <a:pt x="2023881" y="608017"/>
                </a:lnTo>
                <a:lnTo>
                  <a:pt x="2039746" y="604139"/>
                </a:lnTo>
                <a:lnTo>
                  <a:pt x="2044271" y="604139"/>
                </a:lnTo>
                <a:lnTo>
                  <a:pt x="2010944" y="594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2200" y="2886455"/>
            <a:ext cx="1984375" cy="643890"/>
          </a:xfrm>
          <a:custGeom>
            <a:avLst/>
            <a:gdLst/>
            <a:ahLst/>
            <a:cxnLst/>
            <a:rect l="l" t="t" r="r" b="b"/>
            <a:pathLst>
              <a:path w="1984375" h="643889">
                <a:moveTo>
                  <a:pt x="80391" y="537718"/>
                </a:moveTo>
                <a:lnTo>
                  <a:pt x="74294" y="537972"/>
                </a:lnTo>
                <a:lnTo>
                  <a:pt x="70738" y="541909"/>
                </a:lnTo>
                <a:lnTo>
                  <a:pt x="0" y="618744"/>
                </a:lnTo>
                <a:lnTo>
                  <a:pt x="101726" y="642493"/>
                </a:lnTo>
                <a:lnTo>
                  <a:pt x="106933" y="643763"/>
                </a:lnTo>
                <a:lnTo>
                  <a:pt x="112013" y="640588"/>
                </a:lnTo>
                <a:lnTo>
                  <a:pt x="113156" y="635381"/>
                </a:lnTo>
                <a:lnTo>
                  <a:pt x="114426" y="630301"/>
                </a:lnTo>
                <a:lnTo>
                  <a:pt x="111251" y="625221"/>
                </a:lnTo>
                <a:lnTo>
                  <a:pt x="106044" y="623951"/>
                </a:lnTo>
                <a:lnTo>
                  <a:pt x="98981" y="622300"/>
                </a:lnTo>
                <a:lnTo>
                  <a:pt x="20827" y="622300"/>
                </a:lnTo>
                <a:lnTo>
                  <a:pt x="15239" y="604139"/>
                </a:lnTo>
                <a:lnTo>
                  <a:pt x="48827" y="593803"/>
                </a:lnTo>
                <a:lnTo>
                  <a:pt x="84836" y="554736"/>
                </a:lnTo>
                <a:lnTo>
                  <a:pt x="88392" y="550926"/>
                </a:lnTo>
                <a:lnTo>
                  <a:pt x="88137" y="544830"/>
                </a:lnTo>
                <a:lnTo>
                  <a:pt x="84200" y="541274"/>
                </a:lnTo>
                <a:lnTo>
                  <a:pt x="80391" y="537718"/>
                </a:lnTo>
                <a:close/>
              </a:path>
              <a:path w="1984375" h="643889">
                <a:moveTo>
                  <a:pt x="48827" y="593803"/>
                </a:moveTo>
                <a:lnTo>
                  <a:pt x="15239" y="604139"/>
                </a:lnTo>
                <a:lnTo>
                  <a:pt x="20827" y="622300"/>
                </a:lnTo>
                <a:lnTo>
                  <a:pt x="29496" y="619633"/>
                </a:lnTo>
                <a:lnTo>
                  <a:pt x="25018" y="619633"/>
                </a:lnTo>
                <a:lnTo>
                  <a:pt x="20193" y="603885"/>
                </a:lnTo>
                <a:lnTo>
                  <a:pt x="39534" y="603885"/>
                </a:lnTo>
                <a:lnTo>
                  <a:pt x="48827" y="593803"/>
                </a:lnTo>
                <a:close/>
              </a:path>
              <a:path w="1984375" h="643889">
                <a:moveTo>
                  <a:pt x="54567" y="611919"/>
                </a:moveTo>
                <a:lnTo>
                  <a:pt x="20827" y="622300"/>
                </a:lnTo>
                <a:lnTo>
                  <a:pt x="98981" y="622300"/>
                </a:lnTo>
                <a:lnTo>
                  <a:pt x="54567" y="611919"/>
                </a:lnTo>
                <a:close/>
              </a:path>
              <a:path w="1984375" h="643889">
                <a:moveTo>
                  <a:pt x="20193" y="603885"/>
                </a:moveTo>
                <a:lnTo>
                  <a:pt x="25018" y="619633"/>
                </a:lnTo>
                <a:lnTo>
                  <a:pt x="36106" y="607604"/>
                </a:lnTo>
                <a:lnTo>
                  <a:pt x="20193" y="603885"/>
                </a:lnTo>
                <a:close/>
              </a:path>
              <a:path w="1984375" h="643889">
                <a:moveTo>
                  <a:pt x="36106" y="607604"/>
                </a:moveTo>
                <a:lnTo>
                  <a:pt x="25018" y="619633"/>
                </a:lnTo>
                <a:lnTo>
                  <a:pt x="29496" y="619633"/>
                </a:lnTo>
                <a:lnTo>
                  <a:pt x="54567" y="611919"/>
                </a:lnTo>
                <a:lnTo>
                  <a:pt x="36106" y="607604"/>
                </a:lnTo>
                <a:close/>
              </a:path>
              <a:path w="1984375" h="643889">
                <a:moveTo>
                  <a:pt x="1978405" y="0"/>
                </a:moveTo>
                <a:lnTo>
                  <a:pt x="48827" y="593803"/>
                </a:lnTo>
                <a:lnTo>
                  <a:pt x="36106" y="607604"/>
                </a:lnTo>
                <a:lnTo>
                  <a:pt x="54567" y="611919"/>
                </a:lnTo>
                <a:lnTo>
                  <a:pt x="1983994" y="18288"/>
                </a:lnTo>
                <a:lnTo>
                  <a:pt x="1978405" y="0"/>
                </a:lnTo>
                <a:close/>
              </a:path>
              <a:path w="1984375" h="643889">
                <a:moveTo>
                  <a:pt x="39534" y="603885"/>
                </a:moveTo>
                <a:lnTo>
                  <a:pt x="20193" y="603885"/>
                </a:lnTo>
                <a:lnTo>
                  <a:pt x="36106" y="607604"/>
                </a:lnTo>
                <a:lnTo>
                  <a:pt x="39534" y="603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075" y="200025"/>
            <a:ext cx="8724900" cy="10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15325" y="200025"/>
            <a:ext cx="742950" cy="103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8150" y="723900"/>
            <a:ext cx="82867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8634" y="328930"/>
            <a:ext cx="81260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0" dirty="0"/>
              <a:t>Organization </a:t>
            </a:r>
            <a:r>
              <a:rPr sz="3600" spc="15" dirty="0"/>
              <a:t>of </a:t>
            </a:r>
            <a:r>
              <a:rPr sz="3600" spc="-10" dirty="0"/>
              <a:t>the </a:t>
            </a:r>
            <a:r>
              <a:rPr sz="3600" spc="5" dirty="0"/>
              <a:t>CLASS</a:t>
            </a:r>
            <a:r>
              <a:rPr sz="3600" spc="15" dirty="0"/>
              <a:t> </a:t>
            </a:r>
            <a:r>
              <a:rPr sz="3600" spc="-15" dirty="0"/>
              <a:t>instrument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905000"/>
            <a:ext cx="2971800" cy="762000"/>
          </a:xfrm>
          <a:prstGeom prst="rect">
            <a:avLst/>
          </a:prstGeom>
          <a:solidFill>
            <a:srgbClr val="BECEFF">
              <a:alpha val="79998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988060" marR="855344" indent="-133350">
              <a:lnSpc>
                <a:spcPct val="100000"/>
              </a:lnSpc>
              <a:spcBef>
                <a:spcPts val="335"/>
              </a:spcBef>
            </a:pPr>
            <a:r>
              <a:rPr sz="2000" b="1" spc="15" dirty="0">
                <a:latin typeface="Arial"/>
                <a:cs typeface="Arial"/>
              </a:rPr>
              <a:t>E</a:t>
            </a:r>
            <a:r>
              <a:rPr sz="2000" b="1" spc="165" dirty="0">
                <a:latin typeface="Arial"/>
                <a:cs typeface="Arial"/>
              </a:rPr>
              <a:t>m</a:t>
            </a:r>
            <a:r>
              <a:rPr sz="2000" b="1" spc="50" dirty="0">
                <a:latin typeface="Arial"/>
                <a:cs typeface="Arial"/>
              </a:rPr>
              <a:t>o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spc="-30" dirty="0">
                <a:latin typeface="Arial"/>
                <a:cs typeface="Arial"/>
              </a:rPr>
              <a:t>io</a:t>
            </a:r>
            <a:r>
              <a:rPr sz="2000" b="1" spc="50" dirty="0">
                <a:latin typeface="Arial"/>
                <a:cs typeface="Arial"/>
              </a:rPr>
              <a:t>n</a:t>
            </a:r>
            <a:r>
              <a:rPr sz="2000" b="1" spc="-60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l  </a:t>
            </a:r>
            <a:r>
              <a:rPr sz="2000" b="1" spc="25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1905000"/>
            <a:ext cx="2743200" cy="762000"/>
          </a:xfrm>
          <a:prstGeom prst="rect">
            <a:avLst/>
          </a:prstGeom>
          <a:solidFill>
            <a:srgbClr val="CCD7FF">
              <a:alpha val="79998"/>
            </a:srgbClr>
          </a:solidFill>
        </p:spPr>
        <p:txBody>
          <a:bodyPr vert="horz" wrap="square" lIns="0" tIns="42545" rIns="0" bIns="0" rtlCol="0">
            <a:spAutoFit/>
          </a:bodyPr>
          <a:lstStyle/>
          <a:p>
            <a:pPr marL="879475" marR="584835" indent="-276225">
              <a:lnSpc>
                <a:spcPct val="100000"/>
              </a:lnSpc>
              <a:spcBef>
                <a:spcPts val="335"/>
              </a:spcBef>
            </a:pPr>
            <a:r>
              <a:rPr sz="2000" b="1" spc="40" dirty="0">
                <a:latin typeface="Arial"/>
                <a:cs typeface="Arial"/>
              </a:rPr>
              <a:t>In</a:t>
            </a:r>
            <a:r>
              <a:rPr sz="2000" b="1" spc="10" dirty="0">
                <a:latin typeface="Arial"/>
                <a:cs typeface="Arial"/>
              </a:rPr>
              <a:t>st</a:t>
            </a:r>
            <a:r>
              <a:rPr sz="2000" b="1" spc="40" dirty="0">
                <a:latin typeface="Arial"/>
                <a:cs typeface="Arial"/>
              </a:rPr>
              <a:t>r</a:t>
            </a:r>
            <a:r>
              <a:rPr sz="2000" b="1" spc="45" dirty="0">
                <a:latin typeface="Arial"/>
                <a:cs typeface="Arial"/>
              </a:rPr>
              <a:t>u</a:t>
            </a:r>
            <a:r>
              <a:rPr sz="2000" b="1" spc="10" dirty="0">
                <a:latin typeface="Arial"/>
                <a:cs typeface="Arial"/>
              </a:rPr>
              <a:t>ct</a:t>
            </a:r>
            <a:r>
              <a:rPr sz="2000" b="1" spc="-40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45" dirty="0">
                <a:latin typeface="Arial"/>
                <a:cs typeface="Arial"/>
              </a:rPr>
              <a:t>n</a:t>
            </a:r>
            <a:r>
              <a:rPr sz="2000" b="1" spc="-6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l  </a:t>
            </a:r>
            <a:r>
              <a:rPr sz="2000" b="1" spc="25" dirty="0"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0400" y="1905000"/>
            <a:ext cx="2971800" cy="762000"/>
          </a:xfrm>
          <a:custGeom>
            <a:avLst/>
            <a:gdLst/>
            <a:ahLst/>
            <a:cxnLst/>
            <a:rect l="l" t="t" r="r" b="b"/>
            <a:pathLst>
              <a:path w="2971800" h="762000">
                <a:moveTo>
                  <a:pt x="0" y="762000"/>
                </a:moveTo>
                <a:lnTo>
                  <a:pt x="2971800" y="762000"/>
                </a:lnTo>
                <a:lnTo>
                  <a:pt x="2971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7796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1905000"/>
            <a:ext cx="2971800" cy="762000"/>
          </a:xfrm>
          <a:custGeom>
            <a:avLst/>
            <a:gdLst/>
            <a:ahLst/>
            <a:cxnLst/>
            <a:rect l="l" t="t" r="r" b="b"/>
            <a:pathLst>
              <a:path w="2971800" h="762000">
                <a:moveTo>
                  <a:pt x="0" y="762000"/>
                </a:moveTo>
                <a:lnTo>
                  <a:pt x="2971800" y="762000"/>
                </a:lnTo>
                <a:lnTo>
                  <a:pt x="2971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0400" y="1931352"/>
            <a:ext cx="297180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95960" marR="690245" indent="123189">
              <a:lnSpc>
                <a:spcPct val="100000"/>
              </a:lnSpc>
              <a:spcBef>
                <a:spcPts val="125"/>
              </a:spcBef>
            </a:pPr>
            <a:r>
              <a:rPr sz="2000" b="1" spc="25" dirty="0">
                <a:latin typeface="Arial"/>
                <a:cs typeface="Arial"/>
              </a:rPr>
              <a:t>Classroom  </a:t>
            </a:r>
            <a:r>
              <a:rPr sz="2000" b="1" spc="20" dirty="0">
                <a:latin typeface="Arial"/>
                <a:cs typeface="Arial"/>
              </a:rPr>
              <a:t>O</a:t>
            </a:r>
            <a:r>
              <a:rPr sz="2000" b="1" spc="40" dirty="0">
                <a:latin typeface="Arial"/>
                <a:cs typeface="Arial"/>
              </a:rPr>
              <a:t>r</a:t>
            </a:r>
            <a:r>
              <a:rPr sz="2000" b="1" spc="50" dirty="0">
                <a:latin typeface="Arial"/>
                <a:cs typeface="Arial"/>
              </a:rPr>
              <a:t>g</a:t>
            </a:r>
            <a:r>
              <a:rPr sz="2000" b="1" spc="15" dirty="0">
                <a:latin typeface="Arial"/>
                <a:cs typeface="Arial"/>
              </a:rPr>
              <a:t>a</a:t>
            </a:r>
            <a:r>
              <a:rPr sz="2000" b="1" spc="50" dirty="0">
                <a:latin typeface="Arial"/>
                <a:cs typeface="Arial"/>
              </a:rPr>
              <a:t>n</a:t>
            </a:r>
            <a:r>
              <a:rPr sz="2000" b="1" spc="35" dirty="0">
                <a:latin typeface="Arial"/>
                <a:cs typeface="Arial"/>
              </a:rPr>
              <a:t>i</a:t>
            </a:r>
            <a:r>
              <a:rPr sz="2000" b="1" spc="-30" dirty="0">
                <a:latin typeface="Arial"/>
                <a:cs typeface="Arial"/>
              </a:rPr>
              <a:t>z</a:t>
            </a:r>
            <a:r>
              <a:rPr sz="2000" b="1" spc="10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i</a:t>
            </a:r>
            <a:r>
              <a:rPr sz="2000" b="1" spc="-25" dirty="0">
                <a:latin typeface="Arial"/>
                <a:cs typeface="Arial"/>
              </a:rPr>
              <a:t>o</a:t>
            </a:r>
            <a:r>
              <a:rPr sz="2000" b="1" spc="15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1447800"/>
            <a:ext cx="3352800" cy="381000"/>
          </a:xfrm>
          <a:custGeom>
            <a:avLst/>
            <a:gdLst/>
            <a:ahLst/>
            <a:cxnLst/>
            <a:rect l="l" t="t" r="r" b="b"/>
            <a:pathLst>
              <a:path w="3352800" h="381000">
                <a:moveTo>
                  <a:pt x="3289300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3289300" y="381000"/>
                </a:lnTo>
                <a:lnTo>
                  <a:pt x="3314009" y="376007"/>
                </a:lnTo>
                <a:lnTo>
                  <a:pt x="3334194" y="362394"/>
                </a:lnTo>
                <a:lnTo>
                  <a:pt x="3347807" y="342209"/>
                </a:lnTo>
                <a:lnTo>
                  <a:pt x="3352800" y="317500"/>
                </a:lnTo>
                <a:lnTo>
                  <a:pt x="3352800" y="63500"/>
                </a:lnTo>
                <a:lnTo>
                  <a:pt x="3347807" y="38790"/>
                </a:lnTo>
                <a:lnTo>
                  <a:pt x="3334194" y="18605"/>
                </a:lnTo>
                <a:lnTo>
                  <a:pt x="3314009" y="4992"/>
                </a:lnTo>
                <a:lnTo>
                  <a:pt x="328930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83430" y="1491932"/>
            <a:ext cx="9918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Domains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634" y="2847022"/>
            <a:ext cx="2186940" cy="195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1800" spc="-20" dirty="0">
                <a:latin typeface="Arial"/>
                <a:cs typeface="Arial"/>
              </a:rPr>
              <a:t>Positive </a:t>
            </a:r>
            <a:r>
              <a:rPr sz="1800" dirty="0">
                <a:latin typeface="Arial"/>
                <a:cs typeface="Arial"/>
              </a:rPr>
              <a:t>relationships  </a:t>
            </a:r>
            <a:r>
              <a:rPr sz="1800" spc="-5" dirty="0">
                <a:latin typeface="Arial"/>
                <a:cs typeface="Arial"/>
              </a:rPr>
              <a:t>among teachers </a:t>
            </a:r>
            <a:r>
              <a:rPr sz="1800" spc="5" dirty="0">
                <a:latin typeface="Arial"/>
                <a:cs typeface="Arial"/>
              </a:rPr>
              <a:t>and  </a:t>
            </a:r>
            <a:r>
              <a:rPr sz="1800" spc="10" dirty="0">
                <a:latin typeface="Arial"/>
                <a:cs typeface="Arial"/>
              </a:rPr>
              <a:t>children, </a:t>
            </a:r>
            <a:r>
              <a:rPr sz="1800" dirty="0">
                <a:latin typeface="Arial"/>
                <a:cs typeface="Arial"/>
              </a:rPr>
              <a:t>teachers</a:t>
            </a:r>
            <a:r>
              <a:rPr sz="1800" dirty="0">
                <a:latin typeface="MS PGothic"/>
                <a:cs typeface="MS PGothic"/>
              </a:rPr>
              <a:t>’  </a:t>
            </a:r>
            <a:r>
              <a:rPr sz="1800" spc="-5" dirty="0">
                <a:latin typeface="Arial"/>
                <a:cs typeface="Arial"/>
              </a:rPr>
              <a:t>abilities </a:t>
            </a:r>
            <a:r>
              <a:rPr sz="1800" spc="10" dirty="0">
                <a:latin typeface="Arial"/>
                <a:cs typeface="Arial"/>
              </a:rPr>
              <a:t>to </a:t>
            </a:r>
            <a:r>
              <a:rPr sz="1800" spc="15" dirty="0">
                <a:latin typeface="Arial"/>
                <a:cs typeface="Arial"/>
              </a:rPr>
              <a:t>support  </a:t>
            </a:r>
            <a:r>
              <a:rPr sz="1800" spc="-15" dirty="0">
                <a:latin typeface="Arial"/>
                <a:cs typeface="Arial"/>
              </a:rPr>
              <a:t>social </a:t>
            </a:r>
            <a:r>
              <a:rPr sz="1800" spc="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emotional  </a:t>
            </a:r>
            <a:r>
              <a:rPr sz="1800" spc="10" dirty="0">
                <a:latin typeface="Arial"/>
                <a:cs typeface="Arial"/>
              </a:rPr>
              <a:t>functioning </a:t>
            </a:r>
            <a:r>
              <a:rPr sz="1800" spc="-15" dirty="0">
                <a:latin typeface="Arial"/>
                <a:cs typeface="Arial"/>
              </a:rPr>
              <a:t>in </a:t>
            </a:r>
            <a:r>
              <a:rPr sz="1800" spc="2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classroom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0705" y="2847022"/>
            <a:ext cx="2272030" cy="195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Interactions </a:t>
            </a:r>
            <a:r>
              <a:rPr sz="1800" spc="10" dirty="0">
                <a:latin typeface="Arial"/>
                <a:cs typeface="Arial"/>
              </a:rPr>
              <a:t>that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teach  </a:t>
            </a:r>
            <a:r>
              <a:rPr sz="1800" spc="10" dirty="0">
                <a:latin typeface="Arial"/>
                <a:cs typeface="Arial"/>
              </a:rPr>
              <a:t>children to </a:t>
            </a:r>
            <a:r>
              <a:rPr sz="1800" spc="15" dirty="0">
                <a:latin typeface="Arial"/>
                <a:cs typeface="Arial"/>
              </a:rPr>
              <a:t>think,  </a:t>
            </a:r>
            <a:r>
              <a:rPr sz="1800" spc="-5" dirty="0">
                <a:latin typeface="Arial"/>
                <a:cs typeface="Arial"/>
              </a:rPr>
              <a:t>provide </a:t>
            </a:r>
            <a:r>
              <a:rPr sz="1800" spc="5" dirty="0">
                <a:latin typeface="Arial"/>
                <a:cs typeface="Arial"/>
              </a:rPr>
              <a:t>ongoing  </a:t>
            </a:r>
            <a:r>
              <a:rPr sz="1800" dirty="0">
                <a:latin typeface="Arial"/>
                <a:cs typeface="Arial"/>
              </a:rPr>
              <a:t>feedback </a:t>
            </a:r>
            <a:r>
              <a:rPr sz="1800" spc="5" dirty="0">
                <a:latin typeface="Arial"/>
                <a:cs typeface="Arial"/>
              </a:rPr>
              <a:t>and  </a:t>
            </a:r>
            <a:r>
              <a:rPr sz="1800" spc="15" dirty="0">
                <a:latin typeface="Arial"/>
                <a:cs typeface="Arial"/>
              </a:rPr>
              <a:t>support, </a:t>
            </a:r>
            <a:r>
              <a:rPr sz="1800" spc="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facilitate  </a:t>
            </a:r>
            <a:r>
              <a:rPr sz="1800" spc="20" dirty="0">
                <a:latin typeface="Arial"/>
                <a:cs typeface="Arial"/>
              </a:rPr>
              <a:t>language  </a:t>
            </a:r>
            <a:r>
              <a:rPr sz="1800" dirty="0"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7909" y="2847022"/>
            <a:ext cx="2104390" cy="14065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05" algn="ctr">
              <a:lnSpc>
                <a:spcPct val="100800"/>
              </a:lnSpc>
              <a:spcBef>
                <a:spcPts val="85"/>
              </a:spcBef>
            </a:pPr>
            <a:r>
              <a:rPr sz="1800" spc="5" dirty="0">
                <a:latin typeface="Arial"/>
                <a:cs typeface="Arial"/>
              </a:rPr>
              <a:t>Well-managed  </a:t>
            </a:r>
            <a:r>
              <a:rPr sz="1800" spc="-5" dirty="0">
                <a:latin typeface="Arial"/>
                <a:cs typeface="Arial"/>
              </a:rPr>
              <a:t>classrooms </a:t>
            </a:r>
            <a:r>
              <a:rPr sz="1800" spc="5" dirty="0">
                <a:latin typeface="Arial"/>
                <a:cs typeface="Arial"/>
              </a:rPr>
              <a:t>that  </a:t>
            </a:r>
            <a:r>
              <a:rPr sz="1800" spc="-10" dirty="0">
                <a:latin typeface="Arial"/>
                <a:cs typeface="Arial"/>
              </a:rPr>
              <a:t>provide </a:t>
            </a:r>
            <a:r>
              <a:rPr sz="1800" spc="10" dirty="0">
                <a:latin typeface="Arial"/>
                <a:cs typeface="Arial"/>
              </a:rPr>
              <a:t>children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with  </a:t>
            </a:r>
            <a:r>
              <a:rPr sz="1800" spc="10" dirty="0">
                <a:latin typeface="Arial"/>
                <a:cs typeface="Arial"/>
              </a:rPr>
              <a:t>frequent, engaging  </a:t>
            </a:r>
            <a:r>
              <a:rPr sz="1800" spc="5" dirty="0">
                <a:latin typeface="Arial"/>
                <a:cs typeface="Arial"/>
              </a:rPr>
              <a:t>learning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activities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85950" y="257175"/>
            <a:ext cx="22098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9950" y="2571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2825" y="257175"/>
            <a:ext cx="124777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2571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7675" y="257175"/>
            <a:ext cx="100965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1525" y="2571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0" y="257175"/>
            <a:ext cx="2581275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9875" y="257175"/>
            <a:ext cx="809625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96210" y="397510"/>
            <a:ext cx="47631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CLASS-AT-A-GLANCE</a:t>
            </a:r>
          </a:p>
        </p:txBody>
      </p:sp>
      <p:sp>
        <p:nvSpPr>
          <p:cNvPr id="21" name="object 21"/>
          <p:cNvSpPr/>
          <p:nvPr/>
        </p:nvSpPr>
        <p:spPr>
          <a:xfrm>
            <a:off x="76200" y="5029200"/>
            <a:ext cx="8915400" cy="685800"/>
          </a:xfrm>
          <a:custGeom>
            <a:avLst/>
            <a:gdLst/>
            <a:ahLst/>
            <a:cxnLst/>
            <a:rect l="l" t="t" r="r" b="b"/>
            <a:pathLst>
              <a:path w="8915400" h="685800">
                <a:moveTo>
                  <a:pt x="8801100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8801100" y="685800"/>
                </a:lnTo>
                <a:lnTo>
                  <a:pt x="8845587" y="676816"/>
                </a:lnTo>
                <a:lnTo>
                  <a:pt x="8881919" y="652319"/>
                </a:lnTo>
                <a:lnTo>
                  <a:pt x="8906416" y="615987"/>
                </a:lnTo>
                <a:lnTo>
                  <a:pt x="8915400" y="571500"/>
                </a:lnTo>
                <a:lnTo>
                  <a:pt x="8915400" y="114300"/>
                </a:lnTo>
                <a:lnTo>
                  <a:pt x="8906416" y="69812"/>
                </a:lnTo>
                <a:lnTo>
                  <a:pt x="8881919" y="33480"/>
                </a:lnTo>
                <a:lnTo>
                  <a:pt x="8845587" y="8983"/>
                </a:lnTo>
                <a:lnTo>
                  <a:pt x="8801100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3422" y="5093271"/>
            <a:ext cx="765302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46760" marR="5080" indent="-734695">
              <a:lnSpc>
                <a:spcPct val="100800"/>
              </a:lnSpc>
              <a:spcBef>
                <a:spcPts val="85"/>
              </a:spcBef>
            </a:pPr>
            <a:r>
              <a:rPr sz="1800" b="1" spc="-15" dirty="0">
                <a:latin typeface="Arial"/>
                <a:cs typeface="Arial"/>
              </a:rPr>
              <a:t>Each </a:t>
            </a:r>
            <a:r>
              <a:rPr sz="1800" b="1" dirty="0">
                <a:latin typeface="Arial"/>
                <a:cs typeface="Arial"/>
              </a:rPr>
              <a:t>domain </a:t>
            </a:r>
            <a:r>
              <a:rPr sz="1800" b="1" spc="5" dirty="0">
                <a:latin typeface="Arial"/>
                <a:cs typeface="Arial"/>
              </a:rPr>
              <a:t>includes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Dimensions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Indicators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 Markers 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that </a:t>
            </a:r>
            <a:r>
              <a:rPr sz="1800" b="1" dirty="0">
                <a:latin typeface="Arial"/>
                <a:cs typeface="Arial"/>
              </a:rPr>
              <a:t>focus </a:t>
            </a:r>
            <a:r>
              <a:rPr sz="1800" b="1" spc="10" dirty="0">
                <a:latin typeface="Arial"/>
                <a:cs typeface="Arial"/>
              </a:rPr>
              <a:t>on </a:t>
            </a:r>
            <a:r>
              <a:rPr sz="1800" b="1" spc="-5" dirty="0">
                <a:latin typeface="Arial"/>
                <a:cs typeface="Arial"/>
              </a:rPr>
              <a:t>various </a:t>
            </a:r>
            <a:r>
              <a:rPr sz="1800" b="1" spc="-15" dirty="0">
                <a:latin typeface="Arial"/>
                <a:cs typeface="Arial"/>
              </a:rPr>
              <a:t>aspects </a:t>
            </a:r>
            <a:r>
              <a:rPr sz="1800" b="1" spc="10" dirty="0">
                <a:latin typeface="Arial"/>
                <a:cs typeface="Arial"/>
              </a:rPr>
              <a:t>of adult-child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interactions.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5950" y="180975"/>
            <a:ext cx="22098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9950" y="1809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2825" y="180975"/>
            <a:ext cx="1247775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1809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7675" y="180975"/>
            <a:ext cx="100965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1525" y="180975"/>
            <a:ext cx="82867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180975"/>
            <a:ext cx="2581275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9875" y="180975"/>
            <a:ext cx="809625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96210" y="321310"/>
            <a:ext cx="476186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CLASS-AT-A-GLANCE</a:t>
            </a:r>
          </a:p>
        </p:txBody>
      </p:sp>
      <p:sp>
        <p:nvSpPr>
          <p:cNvPr id="11" name="object 11"/>
          <p:cNvSpPr/>
          <p:nvPr/>
        </p:nvSpPr>
        <p:spPr>
          <a:xfrm>
            <a:off x="1468374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4" h="876300">
                <a:moveTo>
                  <a:pt x="1664208" y="0"/>
                </a:moveTo>
                <a:lnTo>
                  <a:pt x="87629" y="0"/>
                </a:lnTo>
                <a:lnTo>
                  <a:pt x="53524" y="6867"/>
                </a:lnTo>
                <a:lnTo>
                  <a:pt x="25669" y="25606"/>
                </a:lnTo>
                <a:lnTo>
                  <a:pt x="6887" y="53417"/>
                </a:lnTo>
                <a:lnTo>
                  <a:pt x="0" y="87502"/>
                </a:lnTo>
                <a:lnTo>
                  <a:pt x="0" y="788162"/>
                </a:lnTo>
                <a:lnTo>
                  <a:pt x="6887" y="822267"/>
                </a:lnTo>
                <a:lnTo>
                  <a:pt x="25669" y="850122"/>
                </a:lnTo>
                <a:lnTo>
                  <a:pt x="53524" y="868904"/>
                </a:lnTo>
                <a:lnTo>
                  <a:pt x="87629" y="875791"/>
                </a:lnTo>
                <a:lnTo>
                  <a:pt x="1664208" y="875791"/>
                </a:lnTo>
                <a:lnTo>
                  <a:pt x="1698293" y="868904"/>
                </a:lnTo>
                <a:lnTo>
                  <a:pt x="1726104" y="850122"/>
                </a:lnTo>
                <a:lnTo>
                  <a:pt x="1744843" y="822267"/>
                </a:lnTo>
                <a:lnTo>
                  <a:pt x="1751711" y="788162"/>
                </a:lnTo>
                <a:lnTo>
                  <a:pt x="1751711" y="87502"/>
                </a:lnTo>
                <a:lnTo>
                  <a:pt x="1744843" y="53417"/>
                </a:lnTo>
                <a:lnTo>
                  <a:pt x="1726104" y="25606"/>
                </a:lnTo>
                <a:lnTo>
                  <a:pt x="1698293" y="6867"/>
                </a:lnTo>
                <a:lnTo>
                  <a:pt x="16642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8374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4" h="876300">
                <a:moveTo>
                  <a:pt x="0" y="87502"/>
                </a:moveTo>
                <a:lnTo>
                  <a:pt x="6887" y="53417"/>
                </a:lnTo>
                <a:lnTo>
                  <a:pt x="25669" y="25606"/>
                </a:lnTo>
                <a:lnTo>
                  <a:pt x="53524" y="6867"/>
                </a:lnTo>
                <a:lnTo>
                  <a:pt x="87629" y="0"/>
                </a:lnTo>
                <a:lnTo>
                  <a:pt x="1664208" y="0"/>
                </a:lnTo>
                <a:lnTo>
                  <a:pt x="1698293" y="6867"/>
                </a:lnTo>
                <a:lnTo>
                  <a:pt x="1726104" y="25606"/>
                </a:lnTo>
                <a:lnTo>
                  <a:pt x="1744843" y="53417"/>
                </a:lnTo>
                <a:lnTo>
                  <a:pt x="1751711" y="87502"/>
                </a:lnTo>
                <a:lnTo>
                  <a:pt x="1751711" y="788162"/>
                </a:lnTo>
                <a:lnTo>
                  <a:pt x="1744843" y="822267"/>
                </a:lnTo>
                <a:lnTo>
                  <a:pt x="1726104" y="850122"/>
                </a:lnTo>
                <a:lnTo>
                  <a:pt x="1698293" y="868904"/>
                </a:lnTo>
                <a:lnTo>
                  <a:pt x="1664208" y="875791"/>
                </a:lnTo>
                <a:lnTo>
                  <a:pt x="87629" y="875791"/>
                </a:lnTo>
                <a:lnTo>
                  <a:pt x="53524" y="868904"/>
                </a:lnTo>
                <a:lnTo>
                  <a:pt x="25669" y="850122"/>
                </a:lnTo>
                <a:lnTo>
                  <a:pt x="6887" y="822267"/>
                </a:lnTo>
                <a:lnTo>
                  <a:pt x="0" y="788162"/>
                </a:lnTo>
                <a:lnTo>
                  <a:pt x="0" y="8750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05991" y="1533461"/>
            <a:ext cx="1274445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4150" marR="5080" indent="-172085">
              <a:lnSpc>
                <a:spcPts val="1880"/>
              </a:lnSpc>
              <a:spcBef>
                <a:spcPts val="320"/>
              </a:spcBef>
            </a:pPr>
            <a:r>
              <a:rPr sz="17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E</a:t>
            </a:r>
            <a:r>
              <a:rPr sz="1700" b="1" spc="40" dirty="0">
                <a:solidFill>
                  <a:srgbClr val="0D0D0D"/>
                </a:solidFill>
                <a:latin typeface="Century Gothic"/>
                <a:cs typeface="Century Gothic"/>
              </a:rPr>
              <a:t>M</a:t>
            </a:r>
            <a:r>
              <a:rPr sz="1700" b="1" spc="-10" dirty="0">
                <a:solidFill>
                  <a:srgbClr val="0D0D0D"/>
                </a:solidFill>
                <a:latin typeface="Century Gothic"/>
                <a:cs typeface="Century Gothic"/>
              </a:rPr>
              <a:t>O</a:t>
            </a:r>
            <a:r>
              <a:rPr sz="1700" b="1" spc="30" dirty="0">
                <a:solidFill>
                  <a:srgbClr val="0D0D0D"/>
                </a:solidFill>
                <a:latin typeface="Century Gothic"/>
                <a:cs typeface="Century Gothic"/>
              </a:rPr>
              <a:t>T</a:t>
            </a:r>
            <a:r>
              <a:rPr sz="17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I</a:t>
            </a:r>
            <a:r>
              <a:rPr sz="1700" b="1" spc="-10" dirty="0">
                <a:solidFill>
                  <a:srgbClr val="0D0D0D"/>
                </a:solidFill>
                <a:latin typeface="Century Gothic"/>
                <a:cs typeface="Century Gothic"/>
              </a:rPr>
              <a:t>O</a:t>
            </a:r>
            <a:r>
              <a:rPr sz="17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N</a:t>
            </a:r>
            <a:r>
              <a:rPr sz="17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A</a:t>
            </a:r>
            <a:r>
              <a:rPr sz="1700" b="1" spc="5" dirty="0">
                <a:solidFill>
                  <a:srgbClr val="0D0D0D"/>
                </a:solidFill>
                <a:latin typeface="Century Gothic"/>
                <a:cs typeface="Century Gothic"/>
              </a:rPr>
              <a:t>L  </a:t>
            </a:r>
            <a:r>
              <a:rPr sz="17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SUPPORT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43633" y="2248789"/>
            <a:ext cx="175260" cy="742950"/>
          </a:xfrm>
          <a:custGeom>
            <a:avLst/>
            <a:gdLst/>
            <a:ahLst/>
            <a:cxnLst/>
            <a:rect l="l" t="t" r="r" b="b"/>
            <a:pathLst>
              <a:path w="175260" h="742950">
                <a:moveTo>
                  <a:pt x="0" y="0"/>
                </a:moveTo>
                <a:lnTo>
                  <a:pt x="0" y="742569"/>
                </a:lnTo>
                <a:lnTo>
                  <a:pt x="175133" y="74256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8767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30" y="875918"/>
                </a:lnTo>
                <a:lnTo>
                  <a:pt x="1313814" y="875918"/>
                </a:lnTo>
                <a:lnTo>
                  <a:pt x="1347900" y="869031"/>
                </a:lnTo>
                <a:lnTo>
                  <a:pt x="1375711" y="850249"/>
                </a:lnTo>
                <a:lnTo>
                  <a:pt x="1394450" y="822394"/>
                </a:lnTo>
                <a:lnTo>
                  <a:pt x="1401318" y="788288"/>
                </a:lnTo>
                <a:lnTo>
                  <a:pt x="1401318" y="87629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8767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8" y="87629"/>
                </a:lnTo>
                <a:lnTo>
                  <a:pt x="1401318" y="788288"/>
                </a:lnTo>
                <a:lnTo>
                  <a:pt x="1394450" y="822394"/>
                </a:lnTo>
                <a:lnTo>
                  <a:pt x="1375711" y="850249"/>
                </a:lnTo>
                <a:lnTo>
                  <a:pt x="1347900" y="869031"/>
                </a:lnTo>
                <a:lnTo>
                  <a:pt x="1313814" y="875918"/>
                </a:lnTo>
                <a:lnTo>
                  <a:pt x="87630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36750" y="2659316"/>
            <a:ext cx="1167765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238125" algn="ctr">
              <a:lnSpc>
                <a:spcPts val="1580"/>
              </a:lnSpc>
              <a:spcBef>
                <a:spcPts val="260"/>
              </a:spcBef>
            </a:pPr>
            <a:r>
              <a:rPr sz="1400" spc="-15" dirty="0">
                <a:latin typeface="Century Gothic"/>
                <a:cs typeface="Century Gothic"/>
              </a:rPr>
              <a:t>Positiv</a:t>
            </a:r>
            <a:r>
              <a:rPr sz="1400" spc="-270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e  </a:t>
            </a:r>
            <a:r>
              <a:rPr sz="1400" spc="-20" dirty="0">
                <a:latin typeface="Century Gothic"/>
                <a:cs typeface="Century Gothic"/>
              </a:rPr>
              <a:t>C</a:t>
            </a:r>
            <a:r>
              <a:rPr sz="1400" spc="-55" dirty="0">
                <a:latin typeface="Century Gothic"/>
                <a:cs typeface="Century Gothic"/>
              </a:rPr>
              <a:t>lim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40" dirty="0">
                <a:latin typeface="Century Gothic"/>
                <a:cs typeface="Century Gothic"/>
              </a:rPr>
              <a:t>t</a:t>
            </a:r>
            <a:r>
              <a:rPr sz="1400" spc="15" dirty="0"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540"/>
              </a:lnSpc>
            </a:pPr>
            <a:r>
              <a:rPr sz="1400" i="1" spc="-30" dirty="0">
                <a:latin typeface="Century Gothic"/>
                <a:cs typeface="Century Gothic"/>
              </a:rPr>
              <a:t>(4</a:t>
            </a:r>
            <a:r>
              <a:rPr sz="1400" i="1" spc="-55" dirty="0">
                <a:latin typeface="Century Gothic"/>
                <a:cs typeface="Century Gothic"/>
              </a:rPr>
              <a:t>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43633" y="2248789"/>
            <a:ext cx="175260" cy="1809114"/>
          </a:xfrm>
          <a:custGeom>
            <a:avLst/>
            <a:gdLst/>
            <a:ahLst/>
            <a:cxnLst/>
            <a:rect l="l" t="t" r="r" b="b"/>
            <a:pathLst>
              <a:path w="175260" h="1809114">
                <a:moveTo>
                  <a:pt x="0" y="0"/>
                </a:moveTo>
                <a:lnTo>
                  <a:pt x="0" y="1808861"/>
                </a:lnTo>
                <a:lnTo>
                  <a:pt x="175133" y="1808861"/>
                </a:lnTo>
              </a:path>
            </a:pathLst>
          </a:custGeom>
          <a:ln w="2539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8767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289"/>
                </a:lnTo>
                <a:lnTo>
                  <a:pt x="6887" y="822374"/>
                </a:lnTo>
                <a:lnTo>
                  <a:pt x="25669" y="850185"/>
                </a:lnTo>
                <a:lnTo>
                  <a:pt x="53524" y="868924"/>
                </a:lnTo>
                <a:lnTo>
                  <a:pt x="87630" y="875792"/>
                </a:lnTo>
                <a:lnTo>
                  <a:pt x="1313814" y="875792"/>
                </a:lnTo>
                <a:lnTo>
                  <a:pt x="1347900" y="868924"/>
                </a:lnTo>
                <a:lnTo>
                  <a:pt x="1375711" y="850185"/>
                </a:lnTo>
                <a:lnTo>
                  <a:pt x="1394450" y="822374"/>
                </a:lnTo>
                <a:lnTo>
                  <a:pt x="1401318" y="788289"/>
                </a:lnTo>
                <a:lnTo>
                  <a:pt x="1401318" y="87630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8767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30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8" y="87630"/>
                </a:lnTo>
                <a:lnTo>
                  <a:pt x="1401318" y="788289"/>
                </a:lnTo>
                <a:lnTo>
                  <a:pt x="1394450" y="822374"/>
                </a:lnTo>
                <a:lnTo>
                  <a:pt x="1375711" y="850185"/>
                </a:lnTo>
                <a:lnTo>
                  <a:pt x="1347900" y="868924"/>
                </a:lnTo>
                <a:lnTo>
                  <a:pt x="1313814" y="875792"/>
                </a:lnTo>
                <a:lnTo>
                  <a:pt x="87630" y="875792"/>
                </a:lnTo>
                <a:lnTo>
                  <a:pt x="53524" y="868924"/>
                </a:lnTo>
                <a:lnTo>
                  <a:pt x="25669" y="850185"/>
                </a:lnTo>
                <a:lnTo>
                  <a:pt x="6887" y="822374"/>
                </a:lnTo>
                <a:lnTo>
                  <a:pt x="0" y="788289"/>
                </a:lnTo>
                <a:lnTo>
                  <a:pt x="0" y="8763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36750" y="3727450"/>
            <a:ext cx="1167765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5100" marR="162560" algn="ctr">
              <a:lnSpc>
                <a:spcPts val="1580"/>
              </a:lnSpc>
              <a:spcBef>
                <a:spcPts val="260"/>
              </a:spcBef>
            </a:pPr>
            <a:r>
              <a:rPr sz="1400" spc="5" dirty="0">
                <a:latin typeface="Century Gothic"/>
                <a:cs typeface="Century Gothic"/>
              </a:rPr>
              <a:t>Negativ</a:t>
            </a:r>
            <a:r>
              <a:rPr sz="1400" spc="-290" dirty="0">
                <a:latin typeface="Century Gothic"/>
                <a:cs typeface="Century Gothic"/>
              </a:rPr>
              <a:t> </a:t>
            </a:r>
            <a:r>
              <a:rPr sz="1400" spc="15" dirty="0">
                <a:latin typeface="Century Gothic"/>
                <a:cs typeface="Century Gothic"/>
              </a:rPr>
              <a:t>e  </a:t>
            </a:r>
            <a:r>
              <a:rPr sz="1400" spc="-15" dirty="0">
                <a:latin typeface="Century Gothic"/>
                <a:cs typeface="Century Gothic"/>
              </a:rPr>
              <a:t>Climate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540"/>
              </a:lnSpc>
            </a:pPr>
            <a:r>
              <a:rPr sz="1400" i="1" spc="-30" dirty="0">
                <a:latin typeface="Century Gothic"/>
                <a:cs typeface="Century Gothic"/>
              </a:rPr>
              <a:t>(4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43633" y="2248789"/>
            <a:ext cx="175260" cy="2875280"/>
          </a:xfrm>
          <a:custGeom>
            <a:avLst/>
            <a:gdLst/>
            <a:ahLst/>
            <a:cxnLst/>
            <a:rect l="l" t="t" r="r" b="b"/>
            <a:pathLst>
              <a:path w="175260" h="2875279">
                <a:moveTo>
                  <a:pt x="0" y="0"/>
                </a:moveTo>
                <a:lnTo>
                  <a:pt x="0" y="2875280"/>
                </a:lnTo>
                <a:lnTo>
                  <a:pt x="175133" y="2875280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8767" y="4686046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30" y="875918"/>
                </a:lnTo>
                <a:lnTo>
                  <a:pt x="1313814" y="875918"/>
                </a:lnTo>
                <a:lnTo>
                  <a:pt x="1347900" y="869031"/>
                </a:lnTo>
                <a:lnTo>
                  <a:pt x="1375711" y="850249"/>
                </a:lnTo>
                <a:lnTo>
                  <a:pt x="1394450" y="822394"/>
                </a:lnTo>
                <a:lnTo>
                  <a:pt x="1401318" y="788288"/>
                </a:lnTo>
                <a:lnTo>
                  <a:pt x="1401318" y="87629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8767" y="4686046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8" y="87629"/>
                </a:lnTo>
                <a:lnTo>
                  <a:pt x="1401318" y="788288"/>
                </a:lnTo>
                <a:lnTo>
                  <a:pt x="1394450" y="822394"/>
                </a:lnTo>
                <a:lnTo>
                  <a:pt x="1375711" y="850249"/>
                </a:lnTo>
                <a:lnTo>
                  <a:pt x="1347900" y="869031"/>
                </a:lnTo>
                <a:lnTo>
                  <a:pt x="1313814" y="875918"/>
                </a:lnTo>
                <a:lnTo>
                  <a:pt x="87630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36750" y="4795202"/>
            <a:ext cx="1167765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65100" marR="173990" indent="5080" algn="ctr">
              <a:lnSpc>
                <a:spcPts val="1580"/>
              </a:lnSpc>
              <a:spcBef>
                <a:spcPts val="260"/>
              </a:spcBef>
            </a:pPr>
            <a:r>
              <a:rPr sz="1400" dirty="0">
                <a:latin typeface="Century Gothic"/>
                <a:cs typeface="Century Gothic"/>
              </a:rPr>
              <a:t>Teacher  </a:t>
            </a:r>
            <a:r>
              <a:rPr sz="1400" spc="-10" dirty="0">
                <a:latin typeface="Century Gothic"/>
                <a:cs typeface="Century Gothic"/>
              </a:rPr>
              <a:t>Sensitiv</a:t>
            </a:r>
            <a:r>
              <a:rPr sz="1400" spc="-2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ity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535"/>
              </a:lnSpc>
            </a:pPr>
            <a:r>
              <a:rPr sz="1400" i="1" spc="-30" dirty="0">
                <a:latin typeface="Century Gothic"/>
                <a:cs typeface="Century Gothic"/>
              </a:rPr>
              <a:t>(4</a:t>
            </a:r>
            <a:r>
              <a:rPr sz="1400" i="1" spc="-20" dirty="0">
                <a:latin typeface="Century Gothic"/>
                <a:cs typeface="Century Gothic"/>
              </a:rPr>
              <a:t>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43633" y="2248789"/>
            <a:ext cx="175260" cy="3941445"/>
          </a:xfrm>
          <a:custGeom>
            <a:avLst/>
            <a:gdLst/>
            <a:ahLst/>
            <a:cxnLst/>
            <a:rect l="l" t="t" r="r" b="b"/>
            <a:pathLst>
              <a:path w="175260" h="3941445">
                <a:moveTo>
                  <a:pt x="0" y="0"/>
                </a:moveTo>
                <a:lnTo>
                  <a:pt x="0" y="3941343"/>
                </a:lnTo>
                <a:lnTo>
                  <a:pt x="175133" y="3941343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8767" y="5752210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30" y="0"/>
                </a:lnTo>
                <a:lnTo>
                  <a:pt x="53524" y="6881"/>
                </a:lnTo>
                <a:lnTo>
                  <a:pt x="25669" y="25649"/>
                </a:lnTo>
                <a:lnTo>
                  <a:pt x="6887" y="53487"/>
                </a:lnTo>
                <a:lnTo>
                  <a:pt x="0" y="87579"/>
                </a:lnTo>
                <a:lnTo>
                  <a:pt x="0" y="788263"/>
                </a:lnTo>
                <a:lnTo>
                  <a:pt x="6887" y="822355"/>
                </a:lnTo>
                <a:lnTo>
                  <a:pt x="25669" y="850193"/>
                </a:lnTo>
                <a:lnTo>
                  <a:pt x="53524" y="868961"/>
                </a:lnTo>
                <a:lnTo>
                  <a:pt x="87630" y="875842"/>
                </a:lnTo>
                <a:lnTo>
                  <a:pt x="1313814" y="875842"/>
                </a:lnTo>
                <a:lnTo>
                  <a:pt x="1347900" y="868961"/>
                </a:lnTo>
                <a:lnTo>
                  <a:pt x="1375711" y="850193"/>
                </a:lnTo>
                <a:lnTo>
                  <a:pt x="1394450" y="822355"/>
                </a:lnTo>
                <a:lnTo>
                  <a:pt x="1401318" y="788263"/>
                </a:lnTo>
                <a:lnTo>
                  <a:pt x="1401318" y="87579"/>
                </a:lnTo>
                <a:lnTo>
                  <a:pt x="1394450" y="53487"/>
                </a:lnTo>
                <a:lnTo>
                  <a:pt x="1375711" y="25649"/>
                </a:lnTo>
                <a:lnTo>
                  <a:pt x="1347900" y="6881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8767" y="5752210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579"/>
                </a:moveTo>
                <a:lnTo>
                  <a:pt x="6887" y="53487"/>
                </a:lnTo>
                <a:lnTo>
                  <a:pt x="25669" y="25649"/>
                </a:lnTo>
                <a:lnTo>
                  <a:pt x="53524" y="6881"/>
                </a:lnTo>
                <a:lnTo>
                  <a:pt x="87630" y="0"/>
                </a:lnTo>
                <a:lnTo>
                  <a:pt x="1313814" y="0"/>
                </a:lnTo>
                <a:lnTo>
                  <a:pt x="1347900" y="6881"/>
                </a:lnTo>
                <a:lnTo>
                  <a:pt x="1375711" y="25649"/>
                </a:lnTo>
                <a:lnTo>
                  <a:pt x="1394450" y="53487"/>
                </a:lnTo>
                <a:lnTo>
                  <a:pt x="1401318" y="87579"/>
                </a:lnTo>
                <a:lnTo>
                  <a:pt x="1401318" y="788263"/>
                </a:lnTo>
                <a:lnTo>
                  <a:pt x="1394450" y="822355"/>
                </a:lnTo>
                <a:lnTo>
                  <a:pt x="1375711" y="850193"/>
                </a:lnTo>
                <a:lnTo>
                  <a:pt x="1347900" y="868961"/>
                </a:lnTo>
                <a:lnTo>
                  <a:pt x="1313814" y="875842"/>
                </a:lnTo>
                <a:lnTo>
                  <a:pt x="87630" y="875842"/>
                </a:lnTo>
                <a:lnTo>
                  <a:pt x="53524" y="868961"/>
                </a:lnTo>
                <a:lnTo>
                  <a:pt x="25669" y="850193"/>
                </a:lnTo>
                <a:lnTo>
                  <a:pt x="6887" y="822355"/>
                </a:lnTo>
                <a:lnTo>
                  <a:pt x="0" y="788263"/>
                </a:lnTo>
                <a:lnTo>
                  <a:pt x="0" y="87579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36750" y="5764529"/>
            <a:ext cx="1167765" cy="8343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3175" algn="ctr">
              <a:lnSpc>
                <a:spcPct val="92400"/>
              </a:lnSpc>
              <a:spcBef>
                <a:spcPts val="254"/>
              </a:spcBef>
            </a:pPr>
            <a:r>
              <a:rPr sz="1400" spc="15" dirty="0">
                <a:latin typeface="Century Gothic"/>
                <a:cs typeface="Century Gothic"/>
              </a:rPr>
              <a:t>Regard </a:t>
            </a:r>
            <a:r>
              <a:rPr sz="1400" dirty="0">
                <a:latin typeface="Century Gothic"/>
                <a:cs typeface="Century Gothic"/>
              </a:rPr>
              <a:t>for  </a:t>
            </a:r>
            <a:r>
              <a:rPr sz="1400" spc="15" dirty="0">
                <a:latin typeface="Century Gothic"/>
                <a:cs typeface="Century Gothic"/>
              </a:rPr>
              <a:t>Student  </a:t>
            </a:r>
            <a:r>
              <a:rPr sz="1400" spc="-5" dirty="0">
                <a:latin typeface="Century Gothic"/>
                <a:cs typeface="Century Gothic"/>
              </a:rPr>
              <a:t>Perspectiv</a:t>
            </a:r>
            <a:r>
              <a:rPr sz="1400" spc="-2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es  </a:t>
            </a:r>
            <a:r>
              <a:rPr sz="1400" i="1" spc="-30" dirty="0">
                <a:latin typeface="Century Gothic"/>
                <a:cs typeface="Century Gothic"/>
              </a:rPr>
              <a:t>(4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58108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4" h="876300">
                <a:moveTo>
                  <a:pt x="1664080" y="0"/>
                </a:moveTo>
                <a:lnTo>
                  <a:pt x="87502" y="0"/>
                </a:lnTo>
                <a:lnTo>
                  <a:pt x="53417" y="6867"/>
                </a:lnTo>
                <a:lnTo>
                  <a:pt x="25606" y="25606"/>
                </a:lnTo>
                <a:lnTo>
                  <a:pt x="6867" y="53417"/>
                </a:lnTo>
                <a:lnTo>
                  <a:pt x="0" y="87502"/>
                </a:lnTo>
                <a:lnTo>
                  <a:pt x="0" y="788162"/>
                </a:lnTo>
                <a:lnTo>
                  <a:pt x="6867" y="822267"/>
                </a:lnTo>
                <a:lnTo>
                  <a:pt x="25606" y="850122"/>
                </a:lnTo>
                <a:lnTo>
                  <a:pt x="53417" y="868904"/>
                </a:lnTo>
                <a:lnTo>
                  <a:pt x="87502" y="875791"/>
                </a:lnTo>
                <a:lnTo>
                  <a:pt x="1664080" y="875791"/>
                </a:lnTo>
                <a:lnTo>
                  <a:pt x="1698166" y="868904"/>
                </a:lnTo>
                <a:lnTo>
                  <a:pt x="1725977" y="850122"/>
                </a:lnTo>
                <a:lnTo>
                  <a:pt x="1744716" y="822267"/>
                </a:lnTo>
                <a:lnTo>
                  <a:pt x="1751583" y="788162"/>
                </a:lnTo>
                <a:lnTo>
                  <a:pt x="1751583" y="87502"/>
                </a:lnTo>
                <a:lnTo>
                  <a:pt x="1744716" y="53417"/>
                </a:lnTo>
                <a:lnTo>
                  <a:pt x="1725977" y="25606"/>
                </a:lnTo>
                <a:lnTo>
                  <a:pt x="1698166" y="6867"/>
                </a:lnTo>
                <a:lnTo>
                  <a:pt x="16640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8108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4" h="876300">
                <a:moveTo>
                  <a:pt x="0" y="87502"/>
                </a:moveTo>
                <a:lnTo>
                  <a:pt x="6867" y="53417"/>
                </a:lnTo>
                <a:lnTo>
                  <a:pt x="25606" y="25606"/>
                </a:lnTo>
                <a:lnTo>
                  <a:pt x="53417" y="6867"/>
                </a:lnTo>
                <a:lnTo>
                  <a:pt x="87502" y="0"/>
                </a:lnTo>
                <a:lnTo>
                  <a:pt x="1664080" y="0"/>
                </a:lnTo>
                <a:lnTo>
                  <a:pt x="1698166" y="6867"/>
                </a:lnTo>
                <a:lnTo>
                  <a:pt x="1725977" y="25606"/>
                </a:lnTo>
                <a:lnTo>
                  <a:pt x="1744716" y="53417"/>
                </a:lnTo>
                <a:lnTo>
                  <a:pt x="1751583" y="87502"/>
                </a:lnTo>
                <a:lnTo>
                  <a:pt x="1751583" y="788162"/>
                </a:lnTo>
                <a:lnTo>
                  <a:pt x="1744716" y="822267"/>
                </a:lnTo>
                <a:lnTo>
                  <a:pt x="1725977" y="850122"/>
                </a:lnTo>
                <a:lnTo>
                  <a:pt x="1698166" y="868904"/>
                </a:lnTo>
                <a:lnTo>
                  <a:pt x="1664080" y="875791"/>
                </a:lnTo>
                <a:lnTo>
                  <a:pt x="87502" y="875791"/>
                </a:lnTo>
                <a:lnTo>
                  <a:pt x="53417" y="868904"/>
                </a:lnTo>
                <a:lnTo>
                  <a:pt x="25606" y="850122"/>
                </a:lnTo>
                <a:lnTo>
                  <a:pt x="6867" y="822267"/>
                </a:lnTo>
                <a:lnTo>
                  <a:pt x="0" y="788162"/>
                </a:lnTo>
                <a:lnTo>
                  <a:pt x="0" y="8750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07129" y="1533461"/>
            <a:ext cx="1667510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42875">
              <a:lnSpc>
                <a:spcPts val="1880"/>
              </a:lnSpc>
              <a:spcBef>
                <a:spcPts val="320"/>
              </a:spcBef>
            </a:pPr>
            <a:r>
              <a:rPr sz="17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CLASSROOM  </a:t>
            </a:r>
            <a:r>
              <a:rPr sz="17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ORG</a:t>
            </a:r>
            <a:r>
              <a:rPr sz="17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AN</a:t>
            </a:r>
            <a:r>
              <a:rPr sz="17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I</a:t>
            </a:r>
            <a:r>
              <a:rPr sz="1700" b="1" spc="45" dirty="0">
                <a:solidFill>
                  <a:srgbClr val="0D0D0D"/>
                </a:solidFill>
                <a:latin typeface="Century Gothic"/>
                <a:cs typeface="Century Gothic"/>
              </a:rPr>
              <a:t>Z</a:t>
            </a:r>
            <a:r>
              <a:rPr sz="17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A</a:t>
            </a:r>
            <a:r>
              <a:rPr sz="1700" b="1" spc="30" dirty="0">
                <a:solidFill>
                  <a:srgbClr val="0D0D0D"/>
                </a:solidFill>
                <a:latin typeface="Century Gothic"/>
                <a:cs typeface="Century Gothic"/>
              </a:rPr>
              <a:t>T</a:t>
            </a:r>
            <a:r>
              <a:rPr sz="17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I</a:t>
            </a:r>
            <a:r>
              <a:rPr sz="17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O</a:t>
            </a:r>
            <a:r>
              <a:rPr sz="17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N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33240" y="2248789"/>
            <a:ext cx="175260" cy="742950"/>
          </a:xfrm>
          <a:custGeom>
            <a:avLst/>
            <a:gdLst/>
            <a:ahLst/>
            <a:cxnLst/>
            <a:rect l="l" t="t" r="r" b="b"/>
            <a:pathLst>
              <a:path w="175260" h="742950">
                <a:moveTo>
                  <a:pt x="0" y="0"/>
                </a:moveTo>
                <a:lnTo>
                  <a:pt x="0" y="742569"/>
                </a:lnTo>
                <a:lnTo>
                  <a:pt x="175133" y="74256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8373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29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29" y="875918"/>
                </a:lnTo>
                <a:lnTo>
                  <a:pt x="1313814" y="875918"/>
                </a:lnTo>
                <a:lnTo>
                  <a:pt x="1347900" y="869031"/>
                </a:lnTo>
                <a:lnTo>
                  <a:pt x="1375711" y="850249"/>
                </a:lnTo>
                <a:lnTo>
                  <a:pt x="1394450" y="822394"/>
                </a:lnTo>
                <a:lnTo>
                  <a:pt x="1401317" y="788288"/>
                </a:lnTo>
                <a:lnTo>
                  <a:pt x="1401317" y="87629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8373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29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7" y="87629"/>
                </a:lnTo>
                <a:lnTo>
                  <a:pt x="1401317" y="788288"/>
                </a:lnTo>
                <a:lnTo>
                  <a:pt x="1394450" y="822394"/>
                </a:lnTo>
                <a:lnTo>
                  <a:pt x="1375711" y="850249"/>
                </a:lnTo>
                <a:lnTo>
                  <a:pt x="1347900" y="869031"/>
                </a:lnTo>
                <a:lnTo>
                  <a:pt x="1313814" y="875918"/>
                </a:lnTo>
                <a:lnTo>
                  <a:pt x="87629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90289" y="2659316"/>
            <a:ext cx="1242060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985" algn="ctr">
              <a:lnSpc>
                <a:spcPts val="1580"/>
              </a:lnSpc>
              <a:spcBef>
                <a:spcPts val="260"/>
              </a:spcBef>
            </a:pPr>
            <a:r>
              <a:rPr sz="1400" spc="15" dirty="0">
                <a:latin typeface="Century Gothic"/>
                <a:cs typeface="Century Gothic"/>
              </a:rPr>
              <a:t>Behavior  </a:t>
            </a:r>
            <a:r>
              <a:rPr sz="1400" spc="-10" dirty="0">
                <a:latin typeface="Century Gothic"/>
                <a:cs typeface="Century Gothic"/>
              </a:rPr>
              <a:t>M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45" dirty="0">
                <a:latin typeface="Century Gothic"/>
                <a:cs typeface="Century Gothic"/>
              </a:rPr>
              <a:t>n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30" dirty="0">
                <a:latin typeface="Century Gothic"/>
                <a:cs typeface="Century Gothic"/>
              </a:rPr>
              <a:t>g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-40" dirty="0">
                <a:latin typeface="Century Gothic"/>
                <a:cs typeface="Century Gothic"/>
              </a:rPr>
              <a:t>m</a:t>
            </a:r>
            <a:r>
              <a:rPr sz="1400" spc="-15" dirty="0">
                <a:latin typeface="Century Gothic"/>
                <a:cs typeface="Century Gothic"/>
              </a:rPr>
              <a:t>e</a:t>
            </a:r>
            <a:r>
              <a:rPr sz="1400" spc="45" dirty="0">
                <a:latin typeface="Century Gothic"/>
                <a:cs typeface="Century Gothic"/>
              </a:rPr>
              <a:t>n</a:t>
            </a:r>
            <a:r>
              <a:rPr sz="1400" spc="5" dirty="0">
                <a:latin typeface="Century Gothic"/>
                <a:cs typeface="Century Gothic"/>
              </a:rPr>
              <a:t>t  </a:t>
            </a:r>
            <a:r>
              <a:rPr sz="1400" i="1" spc="-30" dirty="0">
                <a:latin typeface="Century Gothic"/>
                <a:cs typeface="Century Gothic"/>
              </a:rPr>
              <a:t>(4</a:t>
            </a:r>
            <a:r>
              <a:rPr sz="1400" i="1" spc="-35" dirty="0">
                <a:latin typeface="Century Gothic"/>
                <a:cs typeface="Century Gothic"/>
              </a:rPr>
              <a:t> </a:t>
            </a:r>
            <a:r>
              <a:rPr sz="1400" i="1" spc="20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33240" y="2248789"/>
            <a:ext cx="175260" cy="1809114"/>
          </a:xfrm>
          <a:custGeom>
            <a:avLst/>
            <a:gdLst/>
            <a:ahLst/>
            <a:cxnLst/>
            <a:rect l="l" t="t" r="r" b="b"/>
            <a:pathLst>
              <a:path w="175260" h="1809114">
                <a:moveTo>
                  <a:pt x="0" y="0"/>
                </a:moveTo>
                <a:lnTo>
                  <a:pt x="0" y="1808861"/>
                </a:lnTo>
                <a:lnTo>
                  <a:pt x="175133" y="1808861"/>
                </a:lnTo>
              </a:path>
            </a:pathLst>
          </a:custGeom>
          <a:ln w="2539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8373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29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289"/>
                </a:lnTo>
                <a:lnTo>
                  <a:pt x="6887" y="822374"/>
                </a:lnTo>
                <a:lnTo>
                  <a:pt x="25669" y="850185"/>
                </a:lnTo>
                <a:lnTo>
                  <a:pt x="53524" y="868924"/>
                </a:lnTo>
                <a:lnTo>
                  <a:pt x="87629" y="875792"/>
                </a:lnTo>
                <a:lnTo>
                  <a:pt x="1313814" y="875792"/>
                </a:lnTo>
                <a:lnTo>
                  <a:pt x="1347900" y="868924"/>
                </a:lnTo>
                <a:lnTo>
                  <a:pt x="1375711" y="850185"/>
                </a:lnTo>
                <a:lnTo>
                  <a:pt x="1394450" y="822374"/>
                </a:lnTo>
                <a:lnTo>
                  <a:pt x="1401317" y="788289"/>
                </a:lnTo>
                <a:lnTo>
                  <a:pt x="1401317" y="87630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08373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30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29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7" y="87630"/>
                </a:lnTo>
                <a:lnTo>
                  <a:pt x="1401317" y="788289"/>
                </a:lnTo>
                <a:lnTo>
                  <a:pt x="1394450" y="822374"/>
                </a:lnTo>
                <a:lnTo>
                  <a:pt x="1375711" y="850185"/>
                </a:lnTo>
                <a:lnTo>
                  <a:pt x="1347900" y="868924"/>
                </a:lnTo>
                <a:lnTo>
                  <a:pt x="1313814" y="875792"/>
                </a:lnTo>
                <a:lnTo>
                  <a:pt x="87629" y="875792"/>
                </a:lnTo>
                <a:lnTo>
                  <a:pt x="53524" y="868924"/>
                </a:lnTo>
                <a:lnTo>
                  <a:pt x="25669" y="850185"/>
                </a:lnTo>
                <a:lnTo>
                  <a:pt x="6887" y="822374"/>
                </a:lnTo>
                <a:lnTo>
                  <a:pt x="0" y="788289"/>
                </a:lnTo>
                <a:lnTo>
                  <a:pt x="0" y="8763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157345" y="3825557"/>
            <a:ext cx="1122045" cy="4432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750">
              <a:lnSpc>
                <a:spcPts val="1630"/>
              </a:lnSpc>
              <a:spcBef>
                <a:spcPts val="125"/>
              </a:spcBef>
            </a:pPr>
            <a:r>
              <a:rPr sz="1400" spc="5" dirty="0">
                <a:latin typeface="Century Gothic"/>
                <a:cs typeface="Century Gothic"/>
              </a:rPr>
              <a:t>Productiv</a:t>
            </a:r>
            <a:r>
              <a:rPr sz="1400" spc="-229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ity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30"/>
              </a:lnSpc>
            </a:pPr>
            <a:r>
              <a:rPr sz="1400" i="1" spc="-70" dirty="0">
                <a:latin typeface="Century Gothic"/>
                <a:cs typeface="Century Gothic"/>
              </a:rPr>
              <a:t>(</a:t>
            </a:r>
            <a:r>
              <a:rPr sz="1400" i="1" spc="50" dirty="0">
                <a:latin typeface="Century Gothic"/>
                <a:cs typeface="Century Gothic"/>
              </a:rPr>
              <a:t>4</a:t>
            </a:r>
            <a:r>
              <a:rPr sz="1400" i="1" spc="15" dirty="0">
                <a:latin typeface="Century Gothic"/>
                <a:cs typeface="Century Gothic"/>
              </a:rPr>
              <a:t>i</a:t>
            </a:r>
            <a:r>
              <a:rPr sz="1400" i="1" spc="45" dirty="0">
                <a:latin typeface="Century Gothic"/>
                <a:cs typeface="Century Gothic"/>
              </a:rPr>
              <a:t>n</a:t>
            </a:r>
            <a:r>
              <a:rPr sz="1400" i="1" spc="10" dirty="0">
                <a:latin typeface="Century Gothic"/>
                <a:cs typeface="Century Gothic"/>
              </a:rPr>
              <a:t>d</a:t>
            </a:r>
            <a:r>
              <a:rPr sz="1400" i="1" spc="15" dirty="0">
                <a:latin typeface="Century Gothic"/>
                <a:cs typeface="Century Gothic"/>
              </a:rPr>
              <a:t>i</a:t>
            </a:r>
            <a:r>
              <a:rPr sz="1400" i="1" spc="-10" dirty="0">
                <a:latin typeface="Century Gothic"/>
                <a:cs typeface="Century Gothic"/>
              </a:rPr>
              <a:t>c</a:t>
            </a:r>
            <a:r>
              <a:rPr sz="1400" i="1" spc="10" dirty="0">
                <a:latin typeface="Century Gothic"/>
                <a:cs typeface="Century Gothic"/>
              </a:rPr>
              <a:t>a</a:t>
            </a:r>
            <a:r>
              <a:rPr sz="1400" i="1" spc="120" dirty="0">
                <a:latin typeface="Century Gothic"/>
                <a:cs typeface="Century Gothic"/>
              </a:rPr>
              <a:t>t</a:t>
            </a:r>
            <a:r>
              <a:rPr sz="1400" i="1" spc="-20" dirty="0">
                <a:latin typeface="Century Gothic"/>
                <a:cs typeface="Century Gothic"/>
              </a:rPr>
              <a:t>o</a:t>
            </a:r>
            <a:r>
              <a:rPr sz="1400" i="1" spc="20" dirty="0">
                <a:latin typeface="Century Gothic"/>
                <a:cs typeface="Century Gothic"/>
              </a:rPr>
              <a:t>r</a:t>
            </a:r>
            <a:r>
              <a:rPr sz="1400" i="1" spc="-20" dirty="0">
                <a:latin typeface="Century Gothic"/>
                <a:cs typeface="Century Gothic"/>
              </a:rPr>
              <a:t>s</a:t>
            </a:r>
            <a:r>
              <a:rPr sz="1400" i="1" spc="10" dirty="0">
                <a:latin typeface="Century Gothic"/>
                <a:cs typeface="Century Gothic"/>
              </a:rPr>
              <a:t>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33240" y="2248789"/>
            <a:ext cx="175260" cy="2846705"/>
          </a:xfrm>
          <a:custGeom>
            <a:avLst/>
            <a:gdLst/>
            <a:ahLst/>
            <a:cxnLst/>
            <a:rect l="l" t="t" r="r" b="b"/>
            <a:pathLst>
              <a:path w="175260" h="2846704">
                <a:moveTo>
                  <a:pt x="0" y="0"/>
                </a:moveTo>
                <a:lnTo>
                  <a:pt x="0" y="2846578"/>
                </a:lnTo>
                <a:lnTo>
                  <a:pt x="175133" y="2846578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08373" y="4657344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4" y="0"/>
                </a:moveTo>
                <a:lnTo>
                  <a:pt x="87629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29" y="875918"/>
                </a:lnTo>
                <a:lnTo>
                  <a:pt x="1313814" y="875918"/>
                </a:lnTo>
                <a:lnTo>
                  <a:pt x="1347900" y="869031"/>
                </a:lnTo>
                <a:lnTo>
                  <a:pt x="1375711" y="850249"/>
                </a:lnTo>
                <a:lnTo>
                  <a:pt x="1394450" y="822394"/>
                </a:lnTo>
                <a:lnTo>
                  <a:pt x="1401317" y="788288"/>
                </a:lnTo>
                <a:lnTo>
                  <a:pt x="1401317" y="87629"/>
                </a:lnTo>
                <a:lnTo>
                  <a:pt x="1394450" y="53524"/>
                </a:lnTo>
                <a:lnTo>
                  <a:pt x="1375711" y="25669"/>
                </a:lnTo>
                <a:lnTo>
                  <a:pt x="1347900" y="6887"/>
                </a:lnTo>
                <a:lnTo>
                  <a:pt x="131381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08373" y="4657344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29" y="0"/>
                </a:lnTo>
                <a:lnTo>
                  <a:pt x="1313814" y="0"/>
                </a:lnTo>
                <a:lnTo>
                  <a:pt x="1347900" y="6887"/>
                </a:lnTo>
                <a:lnTo>
                  <a:pt x="1375711" y="25669"/>
                </a:lnTo>
                <a:lnTo>
                  <a:pt x="1394450" y="53524"/>
                </a:lnTo>
                <a:lnTo>
                  <a:pt x="1401317" y="87629"/>
                </a:lnTo>
                <a:lnTo>
                  <a:pt x="1401317" y="788288"/>
                </a:lnTo>
                <a:lnTo>
                  <a:pt x="1394450" y="822394"/>
                </a:lnTo>
                <a:lnTo>
                  <a:pt x="1375711" y="850249"/>
                </a:lnTo>
                <a:lnTo>
                  <a:pt x="1347900" y="869031"/>
                </a:lnTo>
                <a:lnTo>
                  <a:pt x="1313814" y="875918"/>
                </a:lnTo>
                <a:lnTo>
                  <a:pt x="87629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128770" y="4668202"/>
            <a:ext cx="1171575" cy="834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0800" marR="45085" algn="ctr">
              <a:lnSpc>
                <a:spcPts val="1580"/>
              </a:lnSpc>
              <a:spcBef>
                <a:spcPts val="260"/>
              </a:spcBef>
            </a:pPr>
            <a:r>
              <a:rPr sz="1400" spc="55" dirty="0">
                <a:latin typeface="Century Gothic"/>
                <a:cs typeface="Century Gothic"/>
              </a:rPr>
              <a:t>I</a:t>
            </a:r>
            <a:r>
              <a:rPr sz="1400" spc="45" dirty="0">
                <a:latin typeface="Century Gothic"/>
                <a:cs typeface="Century Gothic"/>
              </a:rPr>
              <a:t>n</a:t>
            </a:r>
            <a:r>
              <a:rPr sz="1400" spc="-20" dirty="0">
                <a:latin typeface="Century Gothic"/>
                <a:cs typeface="Century Gothic"/>
              </a:rPr>
              <a:t>s</a:t>
            </a:r>
            <a:r>
              <a:rPr sz="1400" spc="45" dirty="0">
                <a:latin typeface="Century Gothic"/>
                <a:cs typeface="Century Gothic"/>
              </a:rPr>
              <a:t>t</a:t>
            </a:r>
            <a:r>
              <a:rPr sz="1400" spc="25" dirty="0">
                <a:latin typeface="Century Gothic"/>
                <a:cs typeface="Century Gothic"/>
              </a:rPr>
              <a:t>r</a:t>
            </a:r>
            <a:r>
              <a:rPr sz="1400" spc="45" dirty="0">
                <a:latin typeface="Century Gothic"/>
                <a:cs typeface="Century Gothic"/>
              </a:rPr>
              <a:t>u</a:t>
            </a:r>
            <a:r>
              <a:rPr sz="1400" spc="-10" dirty="0">
                <a:latin typeface="Century Gothic"/>
                <a:cs typeface="Century Gothic"/>
              </a:rPr>
              <a:t>c</a:t>
            </a:r>
            <a:r>
              <a:rPr sz="1400" spc="45" dirty="0">
                <a:latin typeface="Century Gothic"/>
                <a:cs typeface="Century Gothic"/>
              </a:rPr>
              <a:t>t</a:t>
            </a:r>
            <a:r>
              <a:rPr sz="1400" spc="-60" dirty="0">
                <a:latin typeface="Century Gothic"/>
                <a:cs typeface="Century Gothic"/>
              </a:rPr>
              <a:t>i</a:t>
            </a:r>
            <a:r>
              <a:rPr sz="1400" spc="-20" dirty="0">
                <a:latin typeface="Century Gothic"/>
                <a:cs typeface="Century Gothic"/>
              </a:rPr>
              <a:t>o</a:t>
            </a:r>
            <a:r>
              <a:rPr sz="1400" spc="45" dirty="0">
                <a:latin typeface="Century Gothic"/>
                <a:cs typeface="Century Gothic"/>
              </a:rPr>
              <a:t>n</a:t>
            </a:r>
            <a:r>
              <a:rPr sz="1400" dirty="0">
                <a:latin typeface="Century Gothic"/>
                <a:cs typeface="Century Gothic"/>
              </a:rPr>
              <a:t>al  </a:t>
            </a:r>
            <a:r>
              <a:rPr sz="1400" spc="10" dirty="0">
                <a:latin typeface="Century Gothic"/>
                <a:cs typeface="Century Gothic"/>
              </a:rPr>
              <a:t>Learning  </a:t>
            </a:r>
            <a:r>
              <a:rPr sz="1400" spc="5" dirty="0">
                <a:latin typeface="Century Gothic"/>
                <a:cs typeface="Century Gothic"/>
              </a:rPr>
              <a:t>Formats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460"/>
              </a:lnSpc>
            </a:pPr>
            <a:r>
              <a:rPr sz="1400" i="1" spc="-30" dirty="0">
                <a:latin typeface="Century Gothic"/>
                <a:cs typeface="Century Gothic"/>
              </a:rPr>
              <a:t>(4</a:t>
            </a:r>
            <a:r>
              <a:rPr sz="1400" i="1" spc="-45" dirty="0">
                <a:latin typeface="Century Gothic"/>
                <a:cs typeface="Century Gothic"/>
              </a:rPr>
              <a:t> </a:t>
            </a:r>
            <a:r>
              <a:rPr sz="1400" i="1" spc="20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47715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5" h="876300">
                <a:moveTo>
                  <a:pt x="1664081" y="0"/>
                </a:moveTo>
                <a:lnTo>
                  <a:pt x="87502" y="0"/>
                </a:lnTo>
                <a:lnTo>
                  <a:pt x="53417" y="6867"/>
                </a:lnTo>
                <a:lnTo>
                  <a:pt x="25606" y="25606"/>
                </a:lnTo>
                <a:lnTo>
                  <a:pt x="6867" y="53417"/>
                </a:lnTo>
                <a:lnTo>
                  <a:pt x="0" y="87502"/>
                </a:lnTo>
                <a:lnTo>
                  <a:pt x="0" y="788162"/>
                </a:lnTo>
                <a:lnTo>
                  <a:pt x="6867" y="822267"/>
                </a:lnTo>
                <a:lnTo>
                  <a:pt x="25606" y="850122"/>
                </a:lnTo>
                <a:lnTo>
                  <a:pt x="53417" y="868904"/>
                </a:lnTo>
                <a:lnTo>
                  <a:pt x="87502" y="875791"/>
                </a:lnTo>
                <a:lnTo>
                  <a:pt x="1664081" y="875791"/>
                </a:lnTo>
                <a:lnTo>
                  <a:pt x="1698186" y="868904"/>
                </a:lnTo>
                <a:lnTo>
                  <a:pt x="1726041" y="850122"/>
                </a:lnTo>
                <a:lnTo>
                  <a:pt x="1744823" y="822267"/>
                </a:lnTo>
                <a:lnTo>
                  <a:pt x="1751711" y="788162"/>
                </a:lnTo>
                <a:lnTo>
                  <a:pt x="1751711" y="87502"/>
                </a:lnTo>
                <a:lnTo>
                  <a:pt x="1744823" y="53417"/>
                </a:lnTo>
                <a:lnTo>
                  <a:pt x="1726041" y="25606"/>
                </a:lnTo>
                <a:lnTo>
                  <a:pt x="1698186" y="6867"/>
                </a:lnTo>
                <a:lnTo>
                  <a:pt x="16640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7715" y="1372997"/>
            <a:ext cx="1751964" cy="876300"/>
          </a:xfrm>
          <a:custGeom>
            <a:avLst/>
            <a:gdLst/>
            <a:ahLst/>
            <a:cxnLst/>
            <a:rect l="l" t="t" r="r" b="b"/>
            <a:pathLst>
              <a:path w="1751965" h="876300">
                <a:moveTo>
                  <a:pt x="0" y="87502"/>
                </a:moveTo>
                <a:lnTo>
                  <a:pt x="6867" y="53417"/>
                </a:lnTo>
                <a:lnTo>
                  <a:pt x="25606" y="25606"/>
                </a:lnTo>
                <a:lnTo>
                  <a:pt x="53417" y="6867"/>
                </a:lnTo>
                <a:lnTo>
                  <a:pt x="87502" y="0"/>
                </a:lnTo>
                <a:lnTo>
                  <a:pt x="1664081" y="0"/>
                </a:lnTo>
                <a:lnTo>
                  <a:pt x="1698186" y="6867"/>
                </a:lnTo>
                <a:lnTo>
                  <a:pt x="1726041" y="25606"/>
                </a:lnTo>
                <a:lnTo>
                  <a:pt x="1744823" y="53417"/>
                </a:lnTo>
                <a:lnTo>
                  <a:pt x="1751711" y="87502"/>
                </a:lnTo>
                <a:lnTo>
                  <a:pt x="1751711" y="788162"/>
                </a:lnTo>
                <a:lnTo>
                  <a:pt x="1744823" y="822267"/>
                </a:lnTo>
                <a:lnTo>
                  <a:pt x="1726041" y="850122"/>
                </a:lnTo>
                <a:lnTo>
                  <a:pt x="1698186" y="868904"/>
                </a:lnTo>
                <a:lnTo>
                  <a:pt x="1664081" y="875791"/>
                </a:lnTo>
                <a:lnTo>
                  <a:pt x="87502" y="875791"/>
                </a:lnTo>
                <a:lnTo>
                  <a:pt x="53417" y="868904"/>
                </a:lnTo>
                <a:lnTo>
                  <a:pt x="25606" y="850122"/>
                </a:lnTo>
                <a:lnTo>
                  <a:pt x="6867" y="822267"/>
                </a:lnTo>
                <a:lnTo>
                  <a:pt x="0" y="788162"/>
                </a:lnTo>
                <a:lnTo>
                  <a:pt x="0" y="87502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08675" y="1533461"/>
            <a:ext cx="1649095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65125" marR="5080" indent="-353060">
              <a:lnSpc>
                <a:spcPts val="1880"/>
              </a:lnSpc>
              <a:spcBef>
                <a:spcPts val="320"/>
              </a:spcBef>
            </a:pPr>
            <a:r>
              <a:rPr sz="17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I</a:t>
            </a:r>
            <a:r>
              <a:rPr sz="1700" b="1" spc="15" dirty="0">
                <a:solidFill>
                  <a:srgbClr val="0D0D0D"/>
                </a:solidFill>
                <a:latin typeface="Century Gothic"/>
                <a:cs typeface="Century Gothic"/>
              </a:rPr>
              <a:t>NS</a:t>
            </a:r>
            <a:r>
              <a:rPr sz="1700" b="1" spc="35" dirty="0">
                <a:solidFill>
                  <a:srgbClr val="0D0D0D"/>
                </a:solidFill>
                <a:latin typeface="Century Gothic"/>
                <a:cs typeface="Century Gothic"/>
              </a:rPr>
              <a:t>T</a:t>
            </a:r>
            <a:r>
              <a:rPr sz="1700" b="1" spc="-10" dirty="0">
                <a:solidFill>
                  <a:srgbClr val="0D0D0D"/>
                </a:solidFill>
                <a:latin typeface="Century Gothic"/>
                <a:cs typeface="Century Gothic"/>
              </a:rPr>
              <a:t>R</a:t>
            </a:r>
            <a:r>
              <a:rPr sz="1700" b="1" spc="35" dirty="0">
                <a:solidFill>
                  <a:srgbClr val="0D0D0D"/>
                </a:solidFill>
                <a:latin typeface="Century Gothic"/>
                <a:cs typeface="Century Gothic"/>
              </a:rPr>
              <a:t>U</a:t>
            </a:r>
            <a:r>
              <a:rPr sz="1700" b="1" spc="20" dirty="0">
                <a:solidFill>
                  <a:srgbClr val="0D0D0D"/>
                </a:solidFill>
                <a:latin typeface="Century Gothic"/>
                <a:cs typeface="Century Gothic"/>
              </a:rPr>
              <a:t>C</a:t>
            </a:r>
            <a:r>
              <a:rPr sz="1700" b="1" spc="40" dirty="0">
                <a:solidFill>
                  <a:srgbClr val="0D0D0D"/>
                </a:solidFill>
                <a:latin typeface="Century Gothic"/>
                <a:cs typeface="Century Gothic"/>
              </a:rPr>
              <a:t>T</a:t>
            </a:r>
            <a:r>
              <a:rPr sz="1700" b="1" spc="-30" dirty="0">
                <a:solidFill>
                  <a:srgbClr val="0D0D0D"/>
                </a:solidFill>
                <a:latin typeface="Century Gothic"/>
                <a:cs typeface="Century Gothic"/>
              </a:rPr>
              <a:t>I</a:t>
            </a:r>
            <a:r>
              <a:rPr sz="1700" b="1" spc="-5" dirty="0">
                <a:solidFill>
                  <a:srgbClr val="0D0D0D"/>
                </a:solidFill>
                <a:latin typeface="Century Gothic"/>
                <a:cs typeface="Century Gothic"/>
              </a:rPr>
              <a:t>O</a:t>
            </a:r>
            <a:r>
              <a:rPr sz="1700" b="1" spc="10" dirty="0">
                <a:solidFill>
                  <a:srgbClr val="0D0D0D"/>
                </a:solidFill>
                <a:latin typeface="Century Gothic"/>
                <a:cs typeface="Century Gothic"/>
              </a:rPr>
              <a:t>NAL  SUPPORT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22847" y="2248789"/>
            <a:ext cx="175260" cy="742950"/>
          </a:xfrm>
          <a:custGeom>
            <a:avLst/>
            <a:gdLst/>
            <a:ahLst/>
            <a:cxnLst/>
            <a:rect l="l" t="t" r="r" b="b"/>
            <a:pathLst>
              <a:path w="175260" h="742950">
                <a:moveTo>
                  <a:pt x="0" y="0"/>
                </a:moveTo>
                <a:lnTo>
                  <a:pt x="0" y="742569"/>
                </a:lnTo>
                <a:lnTo>
                  <a:pt x="175132" y="74256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7980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5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30" y="875918"/>
                </a:lnTo>
                <a:lnTo>
                  <a:pt x="1313815" y="875918"/>
                </a:lnTo>
                <a:lnTo>
                  <a:pt x="1347920" y="869031"/>
                </a:lnTo>
                <a:lnTo>
                  <a:pt x="1375775" y="850249"/>
                </a:lnTo>
                <a:lnTo>
                  <a:pt x="1394557" y="822394"/>
                </a:lnTo>
                <a:lnTo>
                  <a:pt x="1401445" y="788288"/>
                </a:lnTo>
                <a:lnTo>
                  <a:pt x="1401445" y="87629"/>
                </a:lnTo>
                <a:lnTo>
                  <a:pt x="1394557" y="53524"/>
                </a:lnTo>
                <a:lnTo>
                  <a:pt x="1375775" y="25669"/>
                </a:lnTo>
                <a:lnTo>
                  <a:pt x="1347920" y="6887"/>
                </a:lnTo>
                <a:lnTo>
                  <a:pt x="131381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7980" y="2553335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5" y="0"/>
                </a:lnTo>
                <a:lnTo>
                  <a:pt x="1347920" y="6887"/>
                </a:lnTo>
                <a:lnTo>
                  <a:pt x="1375775" y="25669"/>
                </a:lnTo>
                <a:lnTo>
                  <a:pt x="1394557" y="53524"/>
                </a:lnTo>
                <a:lnTo>
                  <a:pt x="1401445" y="87629"/>
                </a:lnTo>
                <a:lnTo>
                  <a:pt x="1401445" y="788288"/>
                </a:lnTo>
                <a:lnTo>
                  <a:pt x="1394557" y="822394"/>
                </a:lnTo>
                <a:lnTo>
                  <a:pt x="1375775" y="850249"/>
                </a:lnTo>
                <a:lnTo>
                  <a:pt x="1347920" y="869031"/>
                </a:lnTo>
                <a:lnTo>
                  <a:pt x="1313815" y="875918"/>
                </a:lnTo>
                <a:lnTo>
                  <a:pt x="87630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282435" y="2659316"/>
            <a:ext cx="1230630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09550">
              <a:lnSpc>
                <a:spcPts val="1580"/>
              </a:lnSpc>
              <a:spcBef>
                <a:spcPts val="260"/>
              </a:spcBef>
            </a:pPr>
            <a:r>
              <a:rPr sz="1400" dirty="0">
                <a:latin typeface="Century Gothic"/>
                <a:cs typeface="Century Gothic"/>
              </a:rPr>
              <a:t>Concept  Dev</a:t>
            </a:r>
            <a:r>
              <a:rPr sz="1400" spc="-27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elopment  </a:t>
            </a:r>
            <a:r>
              <a:rPr sz="1400" i="1" spc="-30" dirty="0">
                <a:latin typeface="Century Gothic"/>
                <a:cs typeface="Century Gothic"/>
              </a:rPr>
              <a:t>(4</a:t>
            </a:r>
            <a:r>
              <a:rPr sz="1400" i="1" spc="-5" dirty="0">
                <a:latin typeface="Century Gothic"/>
                <a:cs typeface="Century Gothic"/>
              </a:rPr>
              <a:t>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022847" y="2248789"/>
            <a:ext cx="175260" cy="1809114"/>
          </a:xfrm>
          <a:custGeom>
            <a:avLst/>
            <a:gdLst/>
            <a:ahLst/>
            <a:cxnLst/>
            <a:rect l="l" t="t" r="r" b="b"/>
            <a:pathLst>
              <a:path w="175260" h="1809114">
                <a:moveTo>
                  <a:pt x="0" y="0"/>
                </a:moveTo>
                <a:lnTo>
                  <a:pt x="0" y="1808861"/>
                </a:lnTo>
                <a:lnTo>
                  <a:pt x="175132" y="1808861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97980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5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289"/>
                </a:lnTo>
                <a:lnTo>
                  <a:pt x="6887" y="822374"/>
                </a:lnTo>
                <a:lnTo>
                  <a:pt x="25669" y="850185"/>
                </a:lnTo>
                <a:lnTo>
                  <a:pt x="53524" y="868924"/>
                </a:lnTo>
                <a:lnTo>
                  <a:pt x="87630" y="875792"/>
                </a:lnTo>
                <a:lnTo>
                  <a:pt x="1313815" y="875792"/>
                </a:lnTo>
                <a:lnTo>
                  <a:pt x="1347920" y="868924"/>
                </a:lnTo>
                <a:lnTo>
                  <a:pt x="1375775" y="850185"/>
                </a:lnTo>
                <a:lnTo>
                  <a:pt x="1394557" y="822374"/>
                </a:lnTo>
                <a:lnTo>
                  <a:pt x="1401445" y="788289"/>
                </a:lnTo>
                <a:lnTo>
                  <a:pt x="1401445" y="87630"/>
                </a:lnTo>
                <a:lnTo>
                  <a:pt x="1394557" y="53524"/>
                </a:lnTo>
                <a:lnTo>
                  <a:pt x="1375775" y="25669"/>
                </a:lnTo>
                <a:lnTo>
                  <a:pt x="1347920" y="6887"/>
                </a:lnTo>
                <a:lnTo>
                  <a:pt x="131381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97980" y="3619753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30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5" y="0"/>
                </a:lnTo>
                <a:lnTo>
                  <a:pt x="1347920" y="6887"/>
                </a:lnTo>
                <a:lnTo>
                  <a:pt x="1375775" y="25669"/>
                </a:lnTo>
                <a:lnTo>
                  <a:pt x="1394557" y="53524"/>
                </a:lnTo>
                <a:lnTo>
                  <a:pt x="1401445" y="87630"/>
                </a:lnTo>
                <a:lnTo>
                  <a:pt x="1401445" y="788289"/>
                </a:lnTo>
                <a:lnTo>
                  <a:pt x="1394557" y="822374"/>
                </a:lnTo>
                <a:lnTo>
                  <a:pt x="1375775" y="850185"/>
                </a:lnTo>
                <a:lnTo>
                  <a:pt x="1347920" y="868924"/>
                </a:lnTo>
                <a:lnTo>
                  <a:pt x="1313815" y="875792"/>
                </a:lnTo>
                <a:lnTo>
                  <a:pt x="87630" y="875792"/>
                </a:lnTo>
                <a:lnTo>
                  <a:pt x="53524" y="868924"/>
                </a:lnTo>
                <a:lnTo>
                  <a:pt x="25669" y="850185"/>
                </a:lnTo>
                <a:lnTo>
                  <a:pt x="6887" y="822374"/>
                </a:lnTo>
                <a:lnTo>
                  <a:pt x="0" y="788289"/>
                </a:lnTo>
                <a:lnTo>
                  <a:pt x="0" y="8763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320409" y="3727450"/>
            <a:ext cx="1168400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6525" marR="130810" indent="-6985" algn="ctr">
              <a:lnSpc>
                <a:spcPts val="1580"/>
              </a:lnSpc>
              <a:spcBef>
                <a:spcPts val="260"/>
              </a:spcBef>
            </a:pPr>
            <a:r>
              <a:rPr sz="1400" spc="5" dirty="0">
                <a:latin typeface="Century Gothic"/>
                <a:cs typeface="Century Gothic"/>
              </a:rPr>
              <a:t>Quality </a:t>
            </a:r>
            <a:r>
              <a:rPr sz="1400" spc="-10" dirty="0">
                <a:latin typeface="Century Gothic"/>
                <a:cs typeface="Century Gothic"/>
              </a:rPr>
              <a:t>of  F</a:t>
            </a:r>
            <a:r>
              <a:rPr sz="1400" spc="-15" dirty="0">
                <a:latin typeface="Century Gothic"/>
                <a:cs typeface="Century Gothic"/>
              </a:rPr>
              <a:t>ee</a:t>
            </a:r>
            <a:r>
              <a:rPr sz="1400" spc="10" dirty="0">
                <a:latin typeface="Century Gothic"/>
                <a:cs typeface="Century Gothic"/>
              </a:rPr>
              <a:t>d</a:t>
            </a:r>
            <a:r>
              <a:rPr sz="1400" spc="20" dirty="0">
                <a:latin typeface="Century Gothic"/>
                <a:cs typeface="Century Gothic"/>
              </a:rPr>
              <a:t>b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c</a:t>
            </a:r>
            <a:r>
              <a:rPr sz="1400" spc="10" dirty="0">
                <a:latin typeface="Century Gothic"/>
                <a:cs typeface="Century Gothic"/>
              </a:rPr>
              <a:t>k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540"/>
              </a:lnSpc>
            </a:pPr>
            <a:r>
              <a:rPr sz="1400" i="1" spc="-30" dirty="0">
                <a:latin typeface="Century Gothic"/>
                <a:cs typeface="Century Gothic"/>
              </a:rPr>
              <a:t>(5</a:t>
            </a:r>
            <a:r>
              <a:rPr sz="1400" i="1" spc="-20" dirty="0">
                <a:latin typeface="Century Gothic"/>
                <a:cs typeface="Century Gothic"/>
              </a:rPr>
              <a:t>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22847" y="2248789"/>
            <a:ext cx="175260" cy="2846705"/>
          </a:xfrm>
          <a:custGeom>
            <a:avLst/>
            <a:gdLst/>
            <a:ahLst/>
            <a:cxnLst/>
            <a:rect l="l" t="t" r="r" b="b"/>
            <a:pathLst>
              <a:path w="175260" h="2846704">
                <a:moveTo>
                  <a:pt x="0" y="0"/>
                </a:moveTo>
                <a:lnTo>
                  <a:pt x="0" y="2846578"/>
                </a:lnTo>
                <a:lnTo>
                  <a:pt x="175132" y="2846578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97980" y="4657344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1313815" y="0"/>
                </a:moveTo>
                <a:lnTo>
                  <a:pt x="87630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29"/>
                </a:lnTo>
                <a:lnTo>
                  <a:pt x="0" y="788288"/>
                </a:lnTo>
                <a:lnTo>
                  <a:pt x="6887" y="822394"/>
                </a:lnTo>
                <a:lnTo>
                  <a:pt x="25669" y="850249"/>
                </a:lnTo>
                <a:lnTo>
                  <a:pt x="53524" y="869031"/>
                </a:lnTo>
                <a:lnTo>
                  <a:pt x="87630" y="875918"/>
                </a:lnTo>
                <a:lnTo>
                  <a:pt x="1313815" y="875918"/>
                </a:lnTo>
                <a:lnTo>
                  <a:pt x="1347920" y="869031"/>
                </a:lnTo>
                <a:lnTo>
                  <a:pt x="1375775" y="850249"/>
                </a:lnTo>
                <a:lnTo>
                  <a:pt x="1394557" y="822394"/>
                </a:lnTo>
                <a:lnTo>
                  <a:pt x="1401445" y="788288"/>
                </a:lnTo>
                <a:lnTo>
                  <a:pt x="1401445" y="87629"/>
                </a:lnTo>
                <a:lnTo>
                  <a:pt x="1394557" y="53524"/>
                </a:lnTo>
                <a:lnTo>
                  <a:pt x="1375775" y="25669"/>
                </a:lnTo>
                <a:lnTo>
                  <a:pt x="1347920" y="6887"/>
                </a:lnTo>
                <a:lnTo>
                  <a:pt x="131381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97980" y="4657344"/>
            <a:ext cx="1401445" cy="876300"/>
          </a:xfrm>
          <a:custGeom>
            <a:avLst/>
            <a:gdLst/>
            <a:ahLst/>
            <a:cxnLst/>
            <a:rect l="l" t="t" r="r" b="b"/>
            <a:pathLst>
              <a:path w="1401445" h="876300">
                <a:moveTo>
                  <a:pt x="0" y="87629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30" y="0"/>
                </a:lnTo>
                <a:lnTo>
                  <a:pt x="1313815" y="0"/>
                </a:lnTo>
                <a:lnTo>
                  <a:pt x="1347920" y="6887"/>
                </a:lnTo>
                <a:lnTo>
                  <a:pt x="1375775" y="25669"/>
                </a:lnTo>
                <a:lnTo>
                  <a:pt x="1394557" y="53524"/>
                </a:lnTo>
                <a:lnTo>
                  <a:pt x="1401445" y="87629"/>
                </a:lnTo>
                <a:lnTo>
                  <a:pt x="1401445" y="788288"/>
                </a:lnTo>
                <a:lnTo>
                  <a:pt x="1394557" y="822394"/>
                </a:lnTo>
                <a:lnTo>
                  <a:pt x="1375775" y="850249"/>
                </a:lnTo>
                <a:lnTo>
                  <a:pt x="1347920" y="869031"/>
                </a:lnTo>
                <a:lnTo>
                  <a:pt x="1313815" y="875918"/>
                </a:lnTo>
                <a:lnTo>
                  <a:pt x="87630" y="875918"/>
                </a:lnTo>
                <a:lnTo>
                  <a:pt x="53524" y="869031"/>
                </a:lnTo>
                <a:lnTo>
                  <a:pt x="25669" y="850249"/>
                </a:lnTo>
                <a:lnTo>
                  <a:pt x="6887" y="822394"/>
                </a:lnTo>
                <a:lnTo>
                  <a:pt x="0" y="788288"/>
                </a:lnTo>
                <a:lnTo>
                  <a:pt x="0" y="87629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320409" y="4766246"/>
            <a:ext cx="1168400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475" marR="114300" algn="ctr">
              <a:lnSpc>
                <a:spcPts val="1580"/>
              </a:lnSpc>
              <a:spcBef>
                <a:spcPts val="260"/>
              </a:spcBef>
            </a:pPr>
            <a:r>
              <a:rPr sz="1400" spc="20" dirty="0">
                <a:latin typeface="Century Gothic"/>
                <a:cs typeface="Century Gothic"/>
              </a:rPr>
              <a:t>L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40" dirty="0">
                <a:latin typeface="Century Gothic"/>
                <a:cs typeface="Century Gothic"/>
              </a:rPr>
              <a:t>n</a:t>
            </a:r>
            <a:r>
              <a:rPr sz="1400" spc="30" dirty="0">
                <a:latin typeface="Century Gothic"/>
                <a:cs typeface="Century Gothic"/>
              </a:rPr>
              <a:t>g</a:t>
            </a:r>
            <a:r>
              <a:rPr sz="1400" spc="45" dirty="0">
                <a:latin typeface="Century Gothic"/>
                <a:cs typeface="Century Gothic"/>
              </a:rPr>
              <a:t>u</a:t>
            </a:r>
            <a:r>
              <a:rPr sz="1400" spc="10" dirty="0">
                <a:latin typeface="Century Gothic"/>
                <a:cs typeface="Century Gothic"/>
              </a:rPr>
              <a:t>a</a:t>
            </a:r>
            <a:r>
              <a:rPr sz="1400" spc="30" dirty="0">
                <a:latin typeface="Century Gothic"/>
                <a:cs typeface="Century Gothic"/>
              </a:rPr>
              <a:t>g</a:t>
            </a:r>
            <a:r>
              <a:rPr sz="1400" spc="10" dirty="0">
                <a:latin typeface="Century Gothic"/>
                <a:cs typeface="Century Gothic"/>
              </a:rPr>
              <a:t>e  </a:t>
            </a:r>
            <a:r>
              <a:rPr sz="1400" spc="-15" dirty="0">
                <a:latin typeface="Century Gothic"/>
                <a:cs typeface="Century Gothic"/>
              </a:rPr>
              <a:t>Modeling</a:t>
            </a:r>
            <a:endParaRPr sz="1400">
              <a:latin typeface="Century Gothic"/>
              <a:cs typeface="Century Gothic"/>
            </a:endParaRPr>
          </a:p>
          <a:p>
            <a:pPr algn="ctr">
              <a:lnSpc>
                <a:spcPts val="1540"/>
              </a:lnSpc>
            </a:pPr>
            <a:r>
              <a:rPr sz="1400" i="1" spc="-30" dirty="0">
                <a:latin typeface="Century Gothic"/>
                <a:cs typeface="Century Gothic"/>
              </a:rPr>
              <a:t>(5</a:t>
            </a:r>
            <a:r>
              <a:rPr sz="1400" i="1" spc="-20" dirty="0">
                <a:latin typeface="Century Gothic"/>
                <a:cs typeface="Century Gothic"/>
              </a:rPr>
              <a:t> </a:t>
            </a:r>
            <a:r>
              <a:rPr sz="1400" i="1" spc="15" dirty="0">
                <a:latin typeface="Century Gothic"/>
                <a:cs typeface="Century Gothic"/>
              </a:rPr>
              <a:t>indicators)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5450" y="257175"/>
            <a:ext cx="5800725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0375" y="257175"/>
            <a:ext cx="809625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5583" y="397510"/>
            <a:ext cx="514223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0" dirty="0"/>
              <a:t>EMOTIONAL</a:t>
            </a:r>
            <a:r>
              <a:rPr spc="-10" dirty="0"/>
              <a:t> </a:t>
            </a:r>
            <a:r>
              <a:rPr spc="10" dirty="0"/>
              <a:t>SUPPORT</a:t>
            </a:r>
          </a:p>
        </p:txBody>
      </p:sp>
      <p:sp>
        <p:nvSpPr>
          <p:cNvPr id="5" name="object 5"/>
          <p:cNvSpPr/>
          <p:nvPr/>
        </p:nvSpPr>
        <p:spPr>
          <a:xfrm>
            <a:off x="610450" y="1374139"/>
            <a:ext cx="1751330" cy="875665"/>
          </a:xfrm>
          <a:custGeom>
            <a:avLst/>
            <a:gdLst/>
            <a:ahLst/>
            <a:cxnLst/>
            <a:rect l="l" t="t" r="r" b="b"/>
            <a:pathLst>
              <a:path w="1751330" h="875664">
                <a:moveTo>
                  <a:pt x="1663357" y="0"/>
                </a:moveTo>
                <a:lnTo>
                  <a:pt x="87553" y="0"/>
                </a:lnTo>
                <a:lnTo>
                  <a:pt x="53476" y="6887"/>
                </a:lnTo>
                <a:lnTo>
                  <a:pt x="25646" y="25669"/>
                </a:lnTo>
                <a:lnTo>
                  <a:pt x="6881" y="53524"/>
                </a:lnTo>
                <a:lnTo>
                  <a:pt x="0" y="87630"/>
                </a:lnTo>
                <a:lnTo>
                  <a:pt x="0" y="787908"/>
                </a:lnTo>
                <a:lnTo>
                  <a:pt x="6881" y="821993"/>
                </a:lnTo>
                <a:lnTo>
                  <a:pt x="25646" y="849804"/>
                </a:lnTo>
                <a:lnTo>
                  <a:pt x="53476" y="868543"/>
                </a:lnTo>
                <a:lnTo>
                  <a:pt x="87553" y="875411"/>
                </a:lnTo>
                <a:lnTo>
                  <a:pt x="1663357" y="875411"/>
                </a:lnTo>
                <a:lnTo>
                  <a:pt x="1697442" y="868543"/>
                </a:lnTo>
                <a:lnTo>
                  <a:pt x="1725253" y="849804"/>
                </a:lnTo>
                <a:lnTo>
                  <a:pt x="1743992" y="821993"/>
                </a:lnTo>
                <a:lnTo>
                  <a:pt x="1750860" y="787908"/>
                </a:lnTo>
                <a:lnTo>
                  <a:pt x="1750860" y="87630"/>
                </a:lnTo>
                <a:lnTo>
                  <a:pt x="1743992" y="53524"/>
                </a:lnTo>
                <a:lnTo>
                  <a:pt x="1725253" y="25669"/>
                </a:lnTo>
                <a:lnTo>
                  <a:pt x="1697442" y="6887"/>
                </a:lnTo>
                <a:lnTo>
                  <a:pt x="166335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450" y="1374139"/>
            <a:ext cx="1751330" cy="875665"/>
          </a:xfrm>
          <a:custGeom>
            <a:avLst/>
            <a:gdLst/>
            <a:ahLst/>
            <a:cxnLst/>
            <a:rect l="l" t="t" r="r" b="b"/>
            <a:pathLst>
              <a:path w="1751330" h="875664">
                <a:moveTo>
                  <a:pt x="0" y="87630"/>
                </a:moveTo>
                <a:lnTo>
                  <a:pt x="6881" y="53524"/>
                </a:lnTo>
                <a:lnTo>
                  <a:pt x="25646" y="25669"/>
                </a:lnTo>
                <a:lnTo>
                  <a:pt x="53476" y="6887"/>
                </a:lnTo>
                <a:lnTo>
                  <a:pt x="87553" y="0"/>
                </a:lnTo>
                <a:lnTo>
                  <a:pt x="1663357" y="0"/>
                </a:lnTo>
                <a:lnTo>
                  <a:pt x="1697442" y="6887"/>
                </a:lnTo>
                <a:lnTo>
                  <a:pt x="1725253" y="25669"/>
                </a:lnTo>
                <a:lnTo>
                  <a:pt x="1743992" y="53524"/>
                </a:lnTo>
                <a:lnTo>
                  <a:pt x="1750860" y="87630"/>
                </a:lnTo>
                <a:lnTo>
                  <a:pt x="1750860" y="787908"/>
                </a:lnTo>
                <a:lnTo>
                  <a:pt x="1743992" y="821993"/>
                </a:lnTo>
                <a:lnTo>
                  <a:pt x="1725253" y="849804"/>
                </a:lnTo>
                <a:lnTo>
                  <a:pt x="1697442" y="868543"/>
                </a:lnTo>
                <a:lnTo>
                  <a:pt x="1663357" y="875411"/>
                </a:lnTo>
                <a:lnTo>
                  <a:pt x="87553" y="875411"/>
                </a:lnTo>
                <a:lnTo>
                  <a:pt x="53476" y="868543"/>
                </a:lnTo>
                <a:lnTo>
                  <a:pt x="25646" y="849804"/>
                </a:lnTo>
                <a:lnTo>
                  <a:pt x="6881" y="821993"/>
                </a:lnTo>
                <a:lnTo>
                  <a:pt x="0" y="787908"/>
                </a:lnTo>
                <a:lnTo>
                  <a:pt x="0" y="8763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3892" y="1625917"/>
            <a:ext cx="16516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0D0D0D"/>
                </a:solidFill>
                <a:latin typeface="Century Gothic"/>
                <a:cs typeface="Century Gothic"/>
              </a:rPr>
              <a:t>DIMENSIONS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545" y="2249551"/>
            <a:ext cx="175260" cy="742315"/>
          </a:xfrm>
          <a:custGeom>
            <a:avLst/>
            <a:gdLst/>
            <a:ahLst/>
            <a:cxnLst/>
            <a:rect l="l" t="t" r="r" b="b"/>
            <a:pathLst>
              <a:path w="175259" h="742314">
                <a:moveTo>
                  <a:pt x="0" y="0"/>
                </a:moveTo>
                <a:lnTo>
                  <a:pt x="0" y="742188"/>
                </a:lnTo>
                <a:lnTo>
                  <a:pt x="175082" y="742188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0627" y="2554097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1313180" y="0"/>
                </a:moveTo>
                <a:lnTo>
                  <a:pt x="87553" y="0"/>
                </a:lnTo>
                <a:lnTo>
                  <a:pt x="53476" y="6867"/>
                </a:lnTo>
                <a:lnTo>
                  <a:pt x="25646" y="25606"/>
                </a:lnTo>
                <a:lnTo>
                  <a:pt x="6881" y="53417"/>
                </a:lnTo>
                <a:lnTo>
                  <a:pt x="0" y="87502"/>
                </a:lnTo>
                <a:lnTo>
                  <a:pt x="0" y="787907"/>
                </a:lnTo>
                <a:lnTo>
                  <a:pt x="6881" y="821940"/>
                </a:lnTo>
                <a:lnTo>
                  <a:pt x="25646" y="849756"/>
                </a:lnTo>
                <a:lnTo>
                  <a:pt x="53476" y="868525"/>
                </a:lnTo>
                <a:lnTo>
                  <a:pt x="87553" y="875411"/>
                </a:lnTo>
                <a:lnTo>
                  <a:pt x="1313180" y="875411"/>
                </a:lnTo>
                <a:lnTo>
                  <a:pt x="1347265" y="868525"/>
                </a:lnTo>
                <a:lnTo>
                  <a:pt x="1375076" y="849756"/>
                </a:lnTo>
                <a:lnTo>
                  <a:pt x="1393815" y="821940"/>
                </a:lnTo>
                <a:lnTo>
                  <a:pt x="1400683" y="787907"/>
                </a:lnTo>
                <a:lnTo>
                  <a:pt x="1400683" y="87502"/>
                </a:lnTo>
                <a:lnTo>
                  <a:pt x="1393815" y="53417"/>
                </a:lnTo>
                <a:lnTo>
                  <a:pt x="1375076" y="25606"/>
                </a:lnTo>
                <a:lnTo>
                  <a:pt x="1347265" y="6867"/>
                </a:lnTo>
                <a:lnTo>
                  <a:pt x="13131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627" y="2554097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0" y="87502"/>
                </a:moveTo>
                <a:lnTo>
                  <a:pt x="6881" y="53417"/>
                </a:lnTo>
                <a:lnTo>
                  <a:pt x="25646" y="25606"/>
                </a:lnTo>
                <a:lnTo>
                  <a:pt x="53476" y="6867"/>
                </a:lnTo>
                <a:lnTo>
                  <a:pt x="87553" y="0"/>
                </a:lnTo>
                <a:lnTo>
                  <a:pt x="1313180" y="0"/>
                </a:lnTo>
                <a:lnTo>
                  <a:pt x="1347265" y="6867"/>
                </a:lnTo>
                <a:lnTo>
                  <a:pt x="1375076" y="25606"/>
                </a:lnTo>
                <a:lnTo>
                  <a:pt x="1393815" y="53417"/>
                </a:lnTo>
                <a:lnTo>
                  <a:pt x="1400683" y="87502"/>
                </a:lnTo>
                <a:lnTo>
                  <a:pt x="1400683" y="787907"/>
                </a:lnTo>
                <a:lnTo>
                  <a:pt x="1393815" y="821940"/>
                </a:lnTo>
                <a:lnTo>
                  <a:pt x="1375076" y="849756"/>
                </a:lnTo>
                <a:lnTo>
                  <a:pt x="1347265" y="868525"/>
                </a:lnTo>
                <a:lnTo>
                  <a:pt x="1313180" y="875411"/>
                </a:lnTo>
                <a:lnTo>
                  <a:pt x="87553" y="875411"/>
                </a:lnTo>
                <a:lnTo>
                  <a:pt x="53476" y="868525"/>
                </a:lnTo>
                <a:lnTo>
                  <a:pt x="25646" y="849756"/>
                </a:lnTo>
                <a:lnTo>
                  <a:pt x="6881" y="821940"/>
                </a:lnTo>
                <a:lnTo>
                  <a:pt x="0" y="787907"/>
                </a:lnTo>
                <a:lnTo>
                  <a:pt x="0" y="8750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2761" y="2739707"/>
            <a:ext cx="794385" cy="4851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28575">
              <a:lnSpc>
                <a:spcPts val="1730"/>
              </a:lnSpc>
              <a:spcBef>
                <a:spcPts val="290"/>
              </a:spcBef>
            </a:pPr>
            <a:r>
              <a:rPr sz="1550" spc="-10" dirty="0">
                <a:latin typeface="Century Gothic"/>
                <a:cs typeface="Century Gothic"/>
              </a:rPr>
              <a:t>Positive  </a:t>
            </a:r>
            <a:r>
              <a:rPr sz="1550" spc="10" dirty="0">
                <a:latin typeface="Century Gothic"/>
                <a:cs typeface="Century Gothic"/>
              </a:rPr>
              <a:t>C</a:t>
            </a:r>
            <a:r>
              <a:rPr sz="1550" spc="60" dirty="0">
                <a:latin typeface="Century Gothic"/>
                <a:cs typeface="Century Gothic"/>
              </a:rPr>
              <a:t>l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120" dirty="0">
                <a:latin typeface="Century Gothic"/>
                <a:cs typeface="Century Gothic"/>
              </a:rPr>
              <a:t>m</a:t>
            </a:r>
            <a:r>
              <a:rPr sz="1550" spc="-15" dirty="0">
                <a:latin typeface="Century Gothic"/>
                <a:cs typeface="Century Gothic"/>
              </a:rPr>
              <a:t>a</a:t>
            </a:r>
            <a:r>
              <a:rPr sz="1550" spc="-5" dirty="0">
                <a:latin typeface="Century Gothic"/>
                <a:cs typeface="Century Gothic"/>
              </a:rPr>
              <a:t>t</a:t>
            </a:r>
            <a:r>
              <a:rPr sz="1550" spc="15" dirty="0">
                <a:latin typeface="Century Gothic"/>
                <a:cs typeface="Century Gothic"/>
              </a:rPr>
              <a:t>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5545" y="2249551"/>
            <a:ext cx="175260" cy="1808480"/>
          </a:xfrm>
          <a:custGeom>
            <a:avLst/>
            <a:gdLst/>
            <a:ahLst/>
            <a:cxnLst/>
            <a:rect l="l" t="t" r="r" b="b"/>
            <a:pathLst>
              <a:path w="175259" h="1808479">
                <a:moveTo>
                  <a:pt x="0" y="0"/>
                </a:moveTo>
                <a:lnTo>
                  <a:pt x="0" y="1808099"/>
                </a:lnTo>
                <a:lnTo>
                  <a:pt x="175082" y="1808099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627" y="3619880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1313180" y="0"/>
                </a:moveTo>
                <a:lnTo>
                  <a:pt x="87553" y="0"/>
                </a:lnTo>
                <a:lnTo>
                  <a:pt x="53476" y="6887"/>
                </a:lnTo>
                <a:lnTo>
                  <a:pt x="25646" y="25669"/>
                </a:lnTo>
                <a:lnTo>
                  <a:pt x="6881" y="53524"/>
                </a:lnTo>
                <a:lnTo>
                  <a:pt x="0" y="87630"/>
                </a:lnTo>
                <a:lnTo>
                  <a:pt x="0" y="787908"/>
                </a:lnTo>
                <a:lnTo>
                  <a:pt x="6881" y="822013"/>
                </a:lnTo>
                <a:lnTo>
                  <a:pt x="25646" y="849868"/>
                </a:lnTo>
                <a:lnTo>
                  <a:pt x="53476" y="868650"/>
                </a:lnTo>
                <a:lnTo>
                  <a:pt x="87553" y="875538"/>
                </a:lnTo>
                <a:lnTo>
                  <a:pt x="1313180" y="875538"/>
                </a:lnTo>
                <a:lnTo>
                  <a:pt x="1347265" y="868650"/>
                </a:lnTo>
                <a:lnTo>
                  <a:pt x="1375076" y="849868"/>
                </a:lnTo>
                <a:lnTo>
                  <a:pt x="1393815" y="822013"/>
                </a:lnTo>
                <a:lnTo>
                  <a:pt x="1400683" y="787908"/>
                </a:lnTo>
                <a:lnTo>
                  <a:pt x="1400683" y="87630"/>
                </a:lnTo>
                <a:lnTo>
                  <a:pt x="1393815" y="53524"/>
                </a:lnTo>
                <a:lnTo>
                  <a:pt x="1375076" y="25669"/>
                </a:lnTo>
                <a:lnTo>
                  <a:pt x="1347265" y="6887"/>
                </a:lnTo>
                <a:lnTo>
                  <a:pt x="13131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0627" y="3619880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0" y="87630"/>
                </a:moveTo>
                <a:lnTo>
                  <a:pt x="6881" y="53524"/>
                </a:lnTo>
                <a:lnTo>
                  <a:pt x="25646" y="25669"/>
                </a:lnTo>
                <a:lnTo>
                  <a:pt x="53476" y="6887"/>
                </a:lnTo>
                <a:lnTo>
                  <a:pt x="87553" y="0"/>
                </a:lnTo>
                <a:lnTo>
                  <a:pt x="1313180" y="0"/>
                </a:lnTo>
                <a:lnTo>
                  <a:pt x="1347265" y="6887"/>
                </a:lnTo>
                <a:lnTo>
                  <a:pt x="1375076" y="25669"/>
                </a:lnTo>
                <a:lnTo>
                  <a:pt x="1393815" y="53524"/>
                </a:lnTo>
                <a:lnTo>
                  <a:pt x="1400683" y="87630"/>
                </a:lnTo>
                <a:lnTo>
                  <a:pt x="1400683" y="787908"/>
                </a:lnTo>
                <a:lnTo>
                  <a:pt x="1393815" y="822013"/>
                </a:lnTo>
                <a:lnTo>
                  <a:pt x="1375076" y="849868"/>
                </a:lnTo>
                <a:lnTo>
                  <a:pt x="1347265" y="868650"/>
                </a:lnTo>
                <a:lnTo>
                  <a:pt x="1313180" y="875538"/>
                </a:lnTo>
                <a:lnTo>
                  <a:pt x="87553" y="875538"/>
                </a:lnTo>
                <a:lnTo>
                  <a:pt x="53476" y="868650"/>
                </a:lnTo>
                <a:lnTo>
                  <a:pt x="25646" y="849868"/>
                </a:lnTo>
                <a:lnTo>
                  <a:pt x="6881" y="822013"/>
                </a:lnTo>
                <a:lnTo>
                  <a:pt x="0" y="787908"/>
                </a:lnTo>
                <a:lnTo>
                  <a:pt x="0" y="8763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95705" y="3806761"/>
            <a:ext cx="927100" cy="4857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9375" marR="5080" indent="-67310">
              <a:lnSpc>
                <a:spcPts val="1730"/>
              </a:lnSpc>
              <a:spcBef>
                <a:spcPts val="290"/>
              </a:spcBef>
            </a:pPr>
            <a:r>
              <a:rPr sz="1550" spc="50" dirty="0">
                <a:latin typeface="Century Gothic"/>
                <a:cs typeface="Century Gothic"/>
              </a:rPr>
              <a:t>N</a:t>
            </a:r>
            <a:r>
              <a:rPr sz="1550" spc="35" dirty="0">
                <a:latin typeface="Century Gothic"/>
                <a:cs typeface="Century Gothic"/>
              </a:rPr>
              <a:t>e</a:t>
            </a:r>
            <a:r>
              <a:rPr sz="1550" dirty="0">
                <a:latin typeface="Century Gothic"/>
                <a:cs typeface="Century Gothic"/>
              </a:rPr>
              <a:t>g</a:t>
            </a:r>
            <a:r>
              <a:rPr sz="1550" spc="-15" dirty="0">
                <a:latin typeface="Century Gothic"/>
                <a:cs typeface="Century Gothic"/>
              </a:rPr>
              <a:t>a</a:t>
            </a:r>
            <a:r>
              <a:rPr sz="1550" spc="-5" dirty="0">
                <a:latin typeface="Century Gothic"/>
                <a:cs typeface="Century Gothic"/>
              </a:rPr>
              <a:t>t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110" dirty="0">
                <a:latin typeface="Century Gothic"/>
                <a:cs typeface="Century Gothic"/>
              </a:rPr>
              <a:t>v</a:t>
            </a:r>
            <a:r>
              <a:rPr sz="1550" spc="10" dirty="0">
                <a:latin typeface="Century Gothic"/>
                <a:cs typeface="Century Gothic"/>
              </a:rPr>
              <a:t>e  </a:t>
            </a:r>
            <a:r>
              <a:rPr sz="1550" spc="15" dirty="0">
                <a:latin typeface="Century Gothic"/>
                <a:cs typeface="Century Gothic"/>
              </a:rPr>
              <a:t>Climate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5545" y="2249551"/>
            <a:ext cx="175260" cy="2874010"/>
          </a:xfrm>
          <a:custGeom>
            <a:avLst/>
            <a:gdLst/>
            <a:ahLst/>
            <a:cxnLst/>
            <a:rect l="l" t="t" r="r" b="b"/>
            <a:pathLst>
              <a:path w="175259" h="2874010">
                <a:moveTo>
                  <a:pt x="0" y="0"/>
                </a:moveTo>
                <a:lnTo>
                  <a:pt x="0" y="2873883"/>
                </a:lnTo>
                <a:lnTo>
                  <a:pt x="175082" y="2873883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0627" y="4685791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1313180" y="0"/>
                </a:moveTo>
                <a:lnTo>
                  <a:pt x="87553" y="0"/>
                </a:lnTo>
                <a:lnTo>
                  <a:pt x="53476" y="6867"/>
                </a:lnTo>
                <a:lnTo>
                  <a:pt x="25646" y="25606"/>
                </a:lnTo>
                <a:lnTo>
                  <a:pt x="6881" y="53417"/>
                </a:lnTo>
                <a:lnTo>
                  <a:pt x="0" y="87502"/>
                </a:lnTo>
                <a:lnTo>
                  <a:pt x="0" y="787907"/>
                </a:lnTo>
                <a:lnTo>
                  <a:pt x="6881" y="821940"/>
                </a:lnTo>
                <a:lnTo>
                  <a:pt x="25646" y="849756"/>
                </a:lnTo>
                <a:lnTo>
                  <a:pt x="53476" y="868525"/>
                </a:lnTo>
                <a:lnTo>
                  <a:pt x="87553" y="875410"/>
                </a:lnTo>
                <a:lnTo>
                  <a:pt x="1313180" y="875410"/>
                </a:lnTo>
                <a:lnTo>
                  <a:pt x="1347265" y="868525"/>
                </a:lnTo>
                <a:lnTo>
                  <a:pt x="1375076" y="849756"/>
                </a:lnTo>
                <a:lnTo>
                  <a:pt x="1393815" y="821940"/>
                </a:lnTo>
                <a:lnTo>
                  <a:pt x="1400683" y="787907"/>
                </a:lnTo>
                <a:lnTo>
                  <a:pt x="1400683" y="87502"/>
                </a:lnTo>
                <a:lnTo>
                  <a:pt x="1393815" y="53417"/>
                </a:lnTo>
                <a:lnTo>
                  <a:pt x="1375076" y="25606"/>
                </a:lnTo>
                <a:lnTo>
                  <a:pt x="1347265" y="6867"/>
                </a:lnTo>
                <a:lnTo>
                  <a:pt x="13131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0627" y="4685791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4">
                <a:moveTo>
                  <a:pt x="0" y="87502"/>
                </a:moveTo>
                <a:lnTo>
                  <a:pt x="6881" y="53417"/>
                </a:lnTo>
                <a:lnTo>
                  <a:pt x="25646" y="25606"/>
                </a:lnTo>
                <a:lnTo>
                  <a:pt x="53476" y="6867"/>
                </a:lnTo>
                <a:lnTo>
                  <a:pt x="87553" y="0"/>
                </a:lnTo>
                <a:lnTo>
                  <a:pt x="1313180" y="0"/>
                </a:lnTo>
                <a:lnTo>
                  <a:pt x="1347265" y="6867"/>
                </a:lnTo>
                <a:lnTo>
                  <a:pt x="1375076" y="25606"/>
                </a:lnTo>
                <a:lnTo>
                  <a:pt x="1393815" y="53417"/>
                </a:lnTo>
                <a:lnTo>
                  <a:pt x="1400683" y="87502"/>
                </a:lnTo>
                <a:lnTo>
                  <a:pt x="1400683" y="787907"/>
                </a:lnTo>
                <a:lnTo>
                  <a:pt x="1393815" y="821940"/>
                </a:lnTo>
                <a:lnTo>
                  <a:pt x="1375076" y="849756"/>
                </a:lnTo>
                <a:lnTo>
                  <a:pt x="1347265" y="868525"/>
                </a:lnTo>
                <a:lnTo>
                  <a:pt x="1313180" y="875410"/>
                </a:lnTo>
                <a:lnTo>
                  <a:pt x="87553" y="875410"/>
                </a:lnTo>
                <a:lnTo>
                  <a:pt x="53476" y="868525"/>
                </a:lnTo>
                <a:lnTo>
                  <a:pt x="25646" y="849756"/>
                </a:lnTo>
                <a:lnTo>
                  <a:pt x="6881" y="821940"/>
                </a:lnTo>
                <a:lnTo>
                  <a:pt x="0" y="787907"/>
                </a:lnTo>
                <a:lnTo>
                  <a:pt x="0" y="87502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05547" y="4874323"/>
            <a:ext cx="904240" cy="4851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47625">
              <a:lnSpc>
                <a:spcPts val="1730"/>
              </a:lnSpc>
              <a:spcBef>
                <a:spcPts val="290"/>
              </a:spcBef>
            </a:pPr>
            <a:r>
              <a:rPr sz="1550" spc="10" dirty="0">
                <a:latin typeface="Century Gothic"/>
                <a:cs typeface="Century Gothic"/>
              </a:rPr>
              <a:t>Teacher  </a:t>
            </a:r>
            <a:r>
              <a:rPr sz="1550" spc="-30" dirty="0">
                <a:latin typeface="Century Gothic"/>
                <a:cs typeface="Century Gothic"/>
              </a:rPr>
              <a:t>S</a:t>
            </a:r>
            <a:r>
              <a:rPr sz="1550" spc="35" dirty="0">
                <a:latin typeface="Century Gothic"/>
                <a:cs typeface="Century Gothic"/>
              </a:rPr>
              <a:t>e</a:t>
            </a:r>
            <a:r>
              <a:rPr sz="1550" spc="25" dirty="0">
                <a:latin typeface="Century Gothic"/>
                <a:cs typeface="Century Gothic"/>
              </a:rPr>
              <a:t>n</a:t>
            </a:r>
            <a:r>
              <a:rPr sz="1550" spc="-5" dirty="0">
                <a:latin typeface="Century Gothic"/>
                <a:cs typeface="Century Gothic"/>
              </a:rPr>
              <a:t>s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-5" dirty="0">
                <a:latin typeface="Century Gothic"/>
                <a:cs typeface="Century Gothic"/>
              </a:rPr>
              <a:t>t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110" dirty="0">
                <a:latin typeface="Century Gothic"/>
                <a:cs typeface="Century Gothic"/>
              </a:rPr>
              <a:t>v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-5" dirty="0">
                <a:latin typeface="Century Gothic"/>
                <a:cs typeface="Century Gothic"/>
              </a:rPr>
              <a:t>t</a:t>
            </a:r>
            <a:r>
              <a:rPr sz="1550" spc="10" dirty="0">
                <a:latin typeface="Century Gothic"/>
                <a:cs typeface="Century Gothic"/>
              </a:rPr>
              <a:t>y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5545" y="2249551"/>
            <a:ext cx="175260" cy="3940175"/>
          </a:xfrm>
          <a:custGeom>
            <a:avLst/>
            <a:gdLst/>
            <a:ahLst/>
            <a:cxnLst/>
            <a:rect l="l" t="t" r="r" b="b"/>
            <a:pathLst>
              <a:path w="175259" h="3940175">
                <a:moveTo>
                  <a:pt x="0" y="0"/>
                </a:moveTo>
                <a:lnTo>
                  <a:pt x="0" y="3939552"/>
                </a:lnTo>
                <a:lnTo>
                  <a:pt x="175082" y="3939552"/>
                </a:lnTo>
              </a:path>
            </a:pathLst>
          </a:custGeom>
          <a:ln w="254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0627" y="5751385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5">
                <a:moveTo>
                  <a:pt x="1313180" y="0"/>
                </a:moveTo>
                <a:lnTo>
                  <a:pt x="87553" y="0"/>
                </a:lnTo>
                <a:lnTo>
                  <a:pt x="53476" y="6879"/>
                </a:lnTo>
                <a:lnTo>
                  <a:pt x="25646" y="25639"/>
                </a:lnTo>
                <a:lnTo>
                  <a:pt x="6881" y="53465"/>
                </a:lnTo>
                <a:lnTo>
                  <a:pt x="0" y="87541"/>
                </a:lnTo>
                <a:lnTo>
                  <a:pt x="0" y="787907"/>
                </a:lnTo>
                <a:lnTo>
                  <a:pt x="6881" y="821983"/>
                </a:lnTo>
                <a:lnTo>
                  <a:pt x="25646" y="849809"/>
                </a:lnTo>
                <a:lnTo>
                  <a:pt x="53476" y="868569"/>
                </a:lnTo>
                <a:lnTo>
                  <a:pt x="87553" y="875449"/>
                </a:lnTo>
                <a:lnTo>
                  <a:pt x="1313180" y="875449"/>
                </a:lnTo>
                <a:lnTo>
                  <a:pt x="1347265" y="868569"/>
                </a:lnTo>
                <a:lnTo>
                  <a:pt x="1375076" y="849809"/>
                </a:lnTo>
                <a:lnTo>
                  <a:pt x="1393815" y="821983"/>
                </a:lnTo>
                <a:lnTo>
                  <a:pt x="1400683" y="787907"/>
                </a:lnTo>
                <a:lnTo>
                  <a:pt x="1400683" y="87541"/>
                </a:lnTo>
                <a:lnTo>
                  <a:pt x="1393815" y="53465"/>
                </a:lnTo>
                <a:lnTo>
                  <a:pt x="1375076" y="25639"/>
                </a:lnTo>
                <a:lnTo>
                  <a:pt x="1347265" y="6879"/>
                </a:lnTo>
                <a:lnTo>
                  <a:pt x="131318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0627" y="5751385"/>
            <a:ext cx="1400810" cy="875665"/>
          </a:xfrm>
          <a:custGeom>
            <a:avLst/>
            <a:gdLst/>
            <a:ahLst/>
            <a:cxnLst/>
            <a:rect l="l" t="t" r="r" b="b"/>
            <a:pathLst>
              <a:path w="1400810" h="875665">
                <a:moveTo>
                  <a:pt x="0" y="87541"/>
                </a:moveTo>
                <a:lnTo>
                  <a:pt x="6881" y="53465"/>
                </a:lnTo>
                <a:lnTo>
                  <a:pt x="25646" y="25639"/>
                </a:lnTo>
                <a:lnTo>
                  <a:pt x="53476" y="6879"/>
                </a:lnTo>
                <a:lnTo>
                  <a:pt x="87553" y="0"/>
                </a:lnTo>
                <a:lnTo>
                  <a:pt x="1313180" y="0"/>
                </a:lnTo>
                <a:lnTo>
                  <a:pt x="1347265" y="6879"/>
                </a:lnTo>
                <a:lnTo>
                  <a:pt x="1375076" y="25639"/>
                </a:lnTo>
                <a:lnTo>
                  <a:pt x="1393815" y="53465"/>
                </a:lnTo>
                <a:lnTo>
                  <a:pt x="1400683" y="87541"/>
                </a:lnTo>
                <a:lnTo>
                  <a:pt x="1400683" y="787907"/>
                </a:lnTo>
                <a:lnTo>
                  <a:pt x="1393815" y="821983"/>
                </a:lnTo>
                <a:lnTo>
                  <a:pt x="1375076" y="849809"/>
                </a:lnTo>
                <a:lnTo>
                  <a:pt x="1347265" y="868569"/>
                </a:lnTo>
                <a:lnTo>
                  <a:pt x="1313180" y="875449"/>
                </a:lnTo>
                <a:lnTo>
                  <a:pt x="87553" y="875449"/>
                </a:lnTo>
                <a:lnTo>
                  <a:pt x="53476" y="868569"/>
                </a:lnTo>
                <a:lnTo>
                  <a:pt x="25646" y="849809"/>
                </a:lnTo>
                <a:lnTo>
                  <a:pt x="6881" y="821983"/>
                </a:lnTo>
                <a:lnTo>
                  <a:pt x="0" y="787907"/>
                </a:lnTo>
                <a:lnTo>
                  <a:pt x="0" y="87541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43305" y="5828982"/>
            <a:ext cx="1236345" cy="7143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indent="-8255" algn="ctr">
              <a:lnSpc>
                <a:spcPct val="94900"/>
              </a:lnSpc>
              <a:spcBef>
                <a:spcPts val="220"/>
              </a:spcBef>
            </a:pPr>
            <a:r>
              <a:rPr sz="1550" spc="10" dirty="0">
                <a:latin typeface="Century Gothic"/>
                <a:cs typeface="Century Gothic"/>
              </a:rPr>
              <a:t>Regard </a:t>
            </a:r>
            <a:r>
              <a:rPr sz="1550" spc="25" dirty="0">
                <a:latin typeface="Century Gothic"/>
                <a:cs typeface="Century Gothic"/>
              </a:rPr>
              <a:t>for  </a:t>
            </a:r>
            <a:r>
              <a:rPr sz="1550" spc="5" dirty="0">
                <a:latin typeface="Century Gothic"/>
                <a:cs typeface="Century Gothic"/>
              </a:rPr>
              <a:t>Student  </a:t>
            </a:r>
            <a:r>
              <a:rPr sz="1550" spc="-20" dirty="0">
                <a:latin typeface="Century Gothic"/>
                <a:cs typeface="Century Gothic"/>
              </a:rPr>
              <a:t>P</a:t>
            </a:r>
            <a:r>
              <a:rPr sz="1550" spc="35" dirty="0">
                <a:latin typeface="Century Gothic"/>
                <a:cs typeface="Century Gothic"/>
              </a:rPr>
              <a:t>e</a:t>
            </a:r>
            <a:r>
              <a:rPr sz="1550" spc="-20" dirty="0">
                <a:latin typeface="Century Gothic"/>
                <a:cs typeface="Century Gothic"/>
              </a:rPr>
              <a:t>r</a:t>
            </a:r>
            <a:r>
              <a:rPr sz="1550" spc="-5" dirty="0">
                <a:latin typeface="Century Gothic"/>
                <a:cs typeface="Century Gothic"/>
              </a:rPr>
              <a:t>s</a:t>
            </a:r>
            <a:r>
              <a:rPr sz="1550" spc="-15" dirty="0">
                <a:latin typeface="Century Gothic"/>
                <a:cs typeface="Century Gothic"/>
              </a:rPr>
              <a:t>p</a:t>
            </a:r>
            <a:r>
              <a:rPr sz="1550" spc="35" dirty="0">
                <a:latin typeface="Century Gothic"/>
                <a:cs typeface="Century Gothic"/>
              </a:rPr>
              <a:t>e</a:t>
            </a:r>
            <a:r>
              <a:rPr sz="1550" spc="40" dirty="0">
                <a:latin typeface="Century Gothic"/>
                <a:cs typeface="Century Gothic"/>
              </a:rPr>
              <a:t>c</a:t>
            </a:r>
            <a:r>
              <a:rPr sz="1550" spc="-5" dirty="0">
                <a:latin typeface="Century Gothic"/>
                <a:cs typeface="Century Gothic"/>
              </a:rPr>
              <a:t>t</a:t>
            </a:r>
            <a:r>
              <a:rPr sz="1550" spc="-90" dirty="0">
                <a:latin typeface="Century Gothic"/>
                <a:cs typeface="Century Gothic"/>
              </a:rPr>
              <a:t>i</a:t>
            </a:r>
            <a:r>
              <a:rPr sz="1550" spc="110" dirty="0">
                <a:latin typeface="Century Gothic"/>
                <a:cs typeface="Century Gothic"/>
              </a:rPr>
              <a:t>v</a:t>
            </a:r>
            <a:r>
              <a:rPr sz="1550" spc="35" dirty="0">
                <a:latin typeface="Century Gothic"/>
                <a:cs typeface="Century Gothic"/>
              </a:rPr>
              <a:t>e</a:t>
            </a:r>
            <a:r>
              <a:rPr sz="1550" spc="10" dirty="0">
                <a:latin typeface="Century Gothic"/>
                <a:cs typeface="Century Gothic"/>
              </a:rPr>
              <a:t>s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4860" y="1650047"/>
            <a:ext cx="5407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Arial"/>
                <a:cs typeface="Arial"/>
              </a:rPr>
              <a:t>How </a:t>
            </a:r>
            <a:r>
              <a:rPr sz="2400" b="1" spc="5" dirty="0">
                <a:latin typeface="Arial"/>
                <a:cs typeface="Arial"/>
              </a:rPr>
              <a:t>teachers </a:t>
            </a:r>
            <a:r>
              <a:rPr sz="2400" b="1" spc="10" dirty="0">
                <a:latin typeface="Arial"/>
                <a:cs typeface="Arial"/>
              </a:rPr>
              <a:t>help </a:t>
            </a:r>
            <a:r>
              <a:rPr sz="2400" b="1" spc="-10" dirty="0">
                <a:latin typeface="Arial"/>
                <a:cs typeface="Arial"/>
              </a:rPr>
              <a:t>students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develop: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53714" y="2307970"/>
            <a:ext cx="5059680" cy="72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755"/>
              </a:lnSpc>
              <a:spcBef>
                <a:spcPts val="105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5" dirty="0">
                <a:latin typeface="Arial"/>
                <a:cs typeface="Arial"/>
              </a:rPr>
              <a:t>Warm, </a:t>
            </a:r>
            <a:r>
              <a:rPr sz="2400" spc="-25" dirty="0">
                <a:latin typeface="Arial"/>
                <a:cs typeface="Arial"/>
              </a:rPr>
              <a:t>supportive </a:t>
            </a:r>
            <a:r>
              <a:rPr sz="2400" spc="-15" dirty="0">
                <a:latin typeface="Arial"/>
                <a:cs typeface="Arial"/>
              </a:rPr>
              <a:t>relationships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55"/>
              </a:lnSpc>
            </a:pPr>
            <a:r>
              <a:rPr sz="2400" spc="-20" dirty="0">
                <a:latin typeface="Arial"/>
                <a:cs typeface="Arial"/>
              </a:rPr>
              <a:t>teachers and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peers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3714" y="3300031"/>
            <a:ext cx="5022850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55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20" dirty="0">
                <a:latin typeface="Arial"/>
                <a:cs typeface="Arial"/>
              </a:rPr>
              <a:t>Enjoyment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excitement </a:t>
            </a:r>
            <a:r>
              <a:rPr sz="2400" spc="-35" dirty="0">
                <a:latin typeface="Arial"/>
                <a:cs typeface="Arial"/>
              </a:rPr>
              <a:t>about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755"/>
              </a:lnSpc>
            </a:pPr>
            <a:r>
              <a:rPr sz="2400" spc="-10" dirty="0"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53714" y="4292028"/>
            <a:ext cx="5135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20" dirty="0">
                <a:latin typeface="Arial"/>
                <a:cs typeface="Arial"/>
              </a:rPr>
              <a:t>Feelings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comfort in </a:t>
            </a:r>
            <a:r>
              <a:rPr sz="2400" spc="5" dirty="0">
                <a:latin typeface="Arial"/>
                <a:cs typeface="Arial"/>
              </a:rPr>
              <a:t>the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classroom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53714" y="4950142"/>
            <a:ext cx="4451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1935" algn="l"/>
              </a:tabLst>
            </a:pPr>
            <a:r>
              <a:rPr sz="2400" spc="-25" dirty="0">
                <a:latin typeface="Arial"/>
                <a:cs typeface="Arial"/>
              </a:rPr>
              <a:t>Appropriate </a:t>
            </a:r>
            <a:r>
              <a:rPr sz="2400" spc="-35" dirty="0">
                <a:latin typeface="Arial"/>
                <a:cs typeface="Arial"/>
              </a:rPr>
              <a:t>levels </a:t>
            </a:r>
            <a:r>
              <a:rPr sz="2400" spc="-30" dirty="0">
                <a:latin typeface="Arial"/>
                <a:cs typeface="Arial"/>
              </a:rPr>
              <a:t>of</a:t>
            </a:r>
            <a:r>
              <a:rPr sz="2400" spc="5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autonomy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879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Century Gothic</vt:lpstr>
      <vt:lpstr>Franklin Gothic Heavy</vt:lpstr>
      <vt:lpstr>Times New Roman</vt:lpstr>
      <vt:lpstr>Wingdings</vt:lpstr>
      <vt:lpstr>Office Theme</vt:lpstr>
      <vt:lpstr>PowerPoint Presentation</vt:lpstr>
      <vt:lpstr>What is the CLASS?</vt:lpstr>
      <vt:lpstr>What is the CLASS?</vt:lpstr>
      <vt:lpstr>What is the CLASS?</vt:lpstr>
      <vt:lpstr>PowerPoint Presentation</vt:lpstr>
      <vt:lpstr>Organization of the CLASS instrument</vt:lpstr>
      <vt:lpstr>CLASS-AT-A-GLANCE</vt:lpstr>
      <vt:lpstr>CLASS-AT-A-GLANCE</vt:lpstr>
      <vt:lpstr>EMOTIONAL SUPPORT</vt:lpstr>
      <vt:lpstr>Emotional Support</vt:lpstr>
      <vt:lpstr>Emotional Support</vt:lpstr>
      <vt:lpstr>Emotional Support</vt:lpstr>
      <vt:lpstr>Emotional Support</vt:lpstr>
      <vt:lpstr>CLASSROOM ORGANIZATION</vt:lpstr>
      <vt:lpstr>Classroom Organization</vt:lpstr>
      <vt:lpstr>Classroom Organization</vt:lpstr>
      <vt:lpstr>Classroom Organization</vt:lpstr>
      <vt:lpstr>INSTRUCTIONAL SUPPORT</vt:lpstr>
      <vt:lpstr>Instructional Support</vt:lpstr>
      <vt:lpstr>Instructional Support</vt:lpstr>
      <vt:lpstr>Instructional Support</vt:lpstr>
      <vt:lpstr>CLASS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Matera</dc:creator>
  <cp:lastModifiedBy>Stephanie Jacobson</cp:lastModifiedBy>
  <cp:revision>7</cp:revision>
  <cp:lastPrinted>2019-09-06T16:53:58Z</cp:lastPrinted>
  <dcterms:created xsi:type="dcterms:W3CDTF">2019-09-06T16:11:52Z</dcterms:created>
  <dcterms:modified xsi:type="dcterms:W3CDTF">2020-09-23T19:53:06Z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2019-09-06T00:00:00Z</vt:filetime>
  </property>
</Properties>
</file>